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10.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notesSlides/_rels/notesSlide18.xml.rels" ContentType="application/vnd.openxmlformats-package.relationships+xml"/>
  <Override PartName="/ppt/notesSlides/_rels/notesSlide19.xml.rels" ContentType="application/vnd.openxmlformats-package.relationships+xml"/>
  <Override PartName="/ppt/notesSlides/_rels/notesSlide20.xml.rels" ContentType="application/vnd.openxmlformats-package.relationships+xml"/>
  <Override PartName="/ppt/notesSlides/_rels/notesSlide2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media/image9.jpeg" ContentType="image/jpeg"/>
  <Override PartName="/ppt/media/image1.jpeg" ContentType="image/jpeg"/>
  <Override PartName="/ppt/media/image2.jpeg" ContentType="image/jpeg"/>
  <Override PartName="/ppt/media/image5.png" ContentType="image/png"/>
  <Override PartName="/ppt/media/image3.jpeg" ContentType="image/jpeg"/>
  <Override PartName="/ppt/media/image4.jpeg" ContentType="image/jpeg"/>
  <Override PartName="/ppt/media/image8.jpeg" ContentType="image/jpeg"/>
  <Override PartName="/ppt/media/image6.png" ContentType="image/png"/>
  <Override PartName="/ppt/media/image7.png" ContentType="image/png"/>
  <Override PartName="/ppt/media/image10.jpeg" ContentType="image/jpe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9.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55.xml.rels" ContentType="application/vnd.openxmlformats-package.relationships+xml"/>
  <Override PartName="/ppt/slideLayouts/_rels/slideLayout3.xml.rels" ContentType="application/vnd.openxmlformats-package.relationships+xml"/>
  <Override PartName="/ppt/slideLayouts/_rels/slideLayout56.xml.rels" ContentType="application/vnd.openxmlformats-package.relationships+xml"/>
  <Override PartName="/ppt/slideLayouts/_rels/slideLayout4.xml.rels" ContentType="application/vnd.openxmlformats-package.relationships+xml"/>
  <Override PartName="/ppt/slideLayouts/_rels/slideLayout57.xml.rels" ContentType="application/vnd.openxmlformats-package.relationships+xml"/>
  <Override PartName="/ppt/slideLayouts/_rels/slideLayout5.xml.rels" ContentType="application/vnd.openxmlformats-package.relationships+xml"/>
  <Override PartName="/ppt/slideLayouts/_rels/slideLayout58.xml.rels" ContentType="application/vnd.openxmlformats-package.relationships+xml"/>
  <Override PartName="/ppt/slideLayouts/_rels/slideLayout6.xml.rels" ContentType="application/vnd.openxmlformats-package.relationships+xml"/>
  <Override PartName="/ppt/slideLayouts/_rels/slideLayout59.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
</Relationships>
</file>

<file path=ppt/notesMasters/_rels/notesMaster1.xml.rels><?xml version="1.0" encoding="UTF-8"?>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PlaceHolder 1"/>
          <p:cNvSpPr>
            <a:spLocks noGrp="1"/>
          </p:cNvSpPr>
          <p:nvPr>
            <p:ph type="body"/>
          </p:nvPr>
        </p:nvSpPr>
        <p:spPr>
          <a:xfrm>
            <a:off x="756000" y="5078520"/>
            <a:ext cx="6047640" cy="4811040"/>
          </a:xfrm>
          <a:prstGeom prst="rect">
            <a:avLst/>
          </a:prstGeom>
        </p:spPr>
        <p:txBody>
          <a:bodyPr lIns="0" rIns="0" tIns="0" bIns="0"/>
          <a:p>
            <a:r>
              <a:rPr b="0" lang="en-GB" sz="2000" spc="-1" strike="noStrike">
                <a:latin typeface="Arial"/>
              </a:rPr>
              <a:t>Click to edit the notes format</a:t>
            </a:r>
            <a:endParaRPr b="0" lang="en-GB" sz="2000" spc="-1" strike="noStrike">
              <a:latin typeface="Arial"/>
            </a:endParaRPr>
          </a:p>
        </p:txBody>
      </p:sp>
      <p:sp>
        <p:nvSpPr>
          <p:cNvPr id="207" name="PlaceHolder 2"/>
          <p:cNvSpPr>
            <a:spLocks noGrp="1"/>
          </p:cNvSpPr>
          <p:nvPr>
            <p:ph type="hdr"/>
          </p:nvPr>
        </p:nvSpPr>
        <p:spPr>
          <a:xfrm>
            <a:off x="1512000" y="5880600"/>
            <a:ext cx="6047640" cy="4811040"/>
          </a:xfrm>
          <a:prstGeom prst="rect">
            <a:avLst/>
          </a:prstGeom>
        </p:spPr>
        <p:txBody>
          <a:bodyPr lIns="0" rIns="0" tIns="0" bIns="0"/>
          <a:p>
            <a:r>
              <a:rPr b="0" lang="en-GB" sz="1400" spc="-1" strike="noStrike">
                <a:latin typeface="Times New Roman"/>
              </a:rPr>
              <a:t>&lt;header&gt;</a:t>
            </a:r>
            <a:endParaRPr b="0" lang="en-GB" sz="1400" spc="-1" strike="noStrike">
              <a:latin typeface="Times New Roman"/>
            </a:endParaRPr>
          </a:p>
        </p:txBody>
      </p:sp>
      <p:sp>
        <p:nvSpPr>
          <p:cNvPr id="208" name="PlaceHolder 3"/>
          <p:cNvSpPr>
            <a:spLocks noGrp="1"/>
          </p:cNvSpPr>
          <p:nvPr>
            <p:ph type="dt"/>
          </p:nvPr>
        </p:nvSpPr>
        <p:spPr>
          <a:xfrm>
            <a:off x="0" y="10157400"/>
            <a:ext cx="3280680" cy="534240"/>
          </a:xfrm>
          <a:prstGeom prst="rect">
            <a:avLst/>
          </a:prstGeom>
        </p:spPr>
        <p:txBody>
          <a:bodyPr lIns="0" rIns="0" tIns="0" bIns="0"/>
          <a:p>
            <a:pPr algn="r"/>
            <a:r>
              <a:rPr b="0" lang="en-GB" sz="1400" spc="-1" strike="noStrike">
                <a:latin typeface="Times New Roman"/>
              </a:rPr>
              <a:t>&lt;date/time&gt;</a:t>
            </a:r>
            <a:endParaRPr b="0" lang="en-GB" sz="1400" spc="-1" strike="noStrike">
              <a:latin typeface="Times New Roman"/>
            </a:endParaRPr>
          </a:p>
        </p:txBody>
      </p:sp>
      <p:sp>
        <p:nvSpPr>
          <p:cNvPr id="209" name="PlaceHolder 4"/>
          <p:cNvSpPr>
            <a:spLocks noGrp="1"/>
          </p:cNvSpPr>
          <p:nvPr>
            <p:ph type="ftr"/>
          </p:nvPr>
        </p:nvSpPr>
        <p:spPr>
          <a:xfrm>
            <a:off x="0" y="0"/>
            <a:ext cx="3280680" cy="534240"/>
          </a:xfrm>
          <a:prstGeom prst="rect">
            <a:avLst/>
          </a:prstGeom>
        </p:spPr>
        <p:txBody>
          <a:bodyPr lIns="0" rIns="0" tIns="0" bIns="0" anchor="b"/>
          <a:p>
            <a:r>
              <a:rPr b="0" lang="en-GB" sz="1400" spc="-1" strike="noStrike">
                <a:latin typeface="Times New Roman"/>
              </a:rPr>
              <a:t>&lt;footer&gt;</a:t>
            </a:r>
            <a:endParaRPr b="0" lang="en-GB" sz="1400" spc="-1" strike="noStrike">
              <a:latin typeface="Times New Roman"/>
            </a:endParaRPr>
          </a:p>
        </p:txBody>
      </p:sp>
      <p:sp>
        <p:nvSpPr>
          <p:cNvPr id="210" name="PlaceHolder 5"/>
          <p:cNvSpPr>
            <a:spLocks noGrp="1"/>
          </p:cNvSpPr>
          <p:nvPr>
            <p:ph type="sldNum"/>
          </p:nvPr>
        </p:nvSpPr>
        <p:spPr>
          <a:xfrm>
            <a:off x="4278960" y="0"/>
            <a:ext cx="3280680" cy="534240"/>
          </a:xfrm>
          <a:prstGeom prst="rect">
            <a:avLst/>
          </a:prstGeom>
        </p:spPr>
        <p:txBody>
          <a:bodyPr lIns="0" rIns="0" tIns="0" bIns="0" anchor="b"/>
          <a:p>
            <a:pPr algn="r"/>
            <a:fld id="{478F5336-7951-4084-9808-954B280759F1}" type="slidenum">
              <a:rPr b="0" lang="en-GB" sz="1400" spc="-1" strike="noStrike">
                <a:latin typeface="Times New Roman"/>
              </a:rPr>
              <a:t>&lt;number&gt;</a:t>
            </a:fld>
            <a:endParaRPr b="0" lang="en-GB"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PlaceHolder 1"/>
          <p:cNvSpPr>
            <a:spLocks noGrp="1"/>
          </p:cNvSpPr>
          <p:nvPr>
            <p:ph type="body"/>
          </p:nvPr>
        </p:nvSpPr>
        <p:spPr>
          <a:xfrm>
            <a:off x="685800" y="4400640"/>
            <a:ext cx="5486040" cy="3600000"/>
          </a:xfrm>
          <a:prstGeom prst="rect">
            <a:avLst/>
          </a:prstGeom>
        </p:spPr>
        <p:txBody>
          <a:bodyPr/>
          <a:p>
            <a:pPr marL="216000" indent="-216000">
              <a:lnSpc>
                <a:spcPct val="100000"/>
              </a:lnSpc>
            </a:pPr>
            <a:r>
              <a:rPr b="1" lang="en-GB" sz="2000" spc="-1" strike="noStrike">
                <a:latin typeface="Arial"/>
              </a:rPr>
              <a:t>Remarque :  Il s'agit simplement d'une diapositive de couverture. Elle ne fait pas partie des diapositives numérotées dans le Guide du formateur.  </a:t>
            </a:r>
            <a:endParaRPr b="0" lang="en-GB" sz="2000" spc="-1" strike="noStrike">
              <a:latin typeface="Arial"/>
            </a:endParaRPr>
          </a:p>
          <a:p>
            <a:pPr marL="216000" indent="-216000">
              <a:lnSpc>
                <a:spcPct val="100000"/>
              </a:lnSpc>
            </a:pPr>
            <a:endParaRPr b="0" lang="en-GB" sz="2000" spc="-1" strike="noStrike">
              <a:latin typeface="Arial"/>
            </a:endParaRPr>
          </a:p>
        </p:txBody>
      </p:sp>
      <p:sp>
        <p:nvSpPr>
          <p:cNvPr id="272" name="TextShape 2"/>
          <p:cNvSpPr txBox="1"/>
          <p:nvPr/>
        </p:nvSpPr>
        <p:spPr>
          <a:xfrm>
            <a:off x="3884760" y="8685360"/>
            <a:ext cx="2971440" cy="458280"/>
          </a:xfrm>
          <a:prstGeom prst="rect">
            <a:avLst/>
          </a:prstGeom>
          <a:noFill/>
          <a:ln>
            <a:noFill/>
          </a:ln>
        </p:spPr>
        <p:txBody>
          <a:bodyPr anchor="b"/>
          <a:p>
            <a:pPr algn="r">
              <a:lnSpc>
                <a:spcPct val="100000"/>
              </a:lnSpc>
            </a:pPr>
            <a:fld id="{0DEEF883-E115-47EB-BAA2-496DA0915750}"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Nous allons tout d'abord parler des compétences et stratégies de communication spécifiques à utiliser lorsque vous travaillez avec des survivantes handicapées. Nous parlerons ensuite du consentement éclairé, du travail avec les personnes responsables des survivantes, et de l'élaboration d'un plan visant à assurer leur sécurité. </a:t>
            </a:r>
            <a:endParaRPr b="0" lang="en-GB" sz="2000" spc="-1" strike="noStrike">
              <a:latin typeface="Arial"/>
            </a:endParaRPr>
          </a:p>
        </p:txBody>
      </p:sp>
      <p:sp>
        <p:nvSpPr>
          <p:cNvPr id="288" name="TextShape 2"/>
          <p:cNvSpPr txBox="1"/>
          <p:nvPr/>
        </p:nvSpPr>
        <p:spPr>
          <a:xfrm>
            <a:off x="3884760" y="8685360"/>
            <a:ext cx="2971440" cy="458280"/>
          </a:xfrm>
          <a:prstGeom prst="rect">
            <a:avLst/>
          </a:prstGeom>
          <a:noFill/>
          <a:ln>
            <a:noFill/>
          </a:ln>
        </p:spPr>
        <p:txBody>
          <a:bodyPr anchor="b"/>
          <a:p>
            <a:pPr algn="r">
              <a:lnSpc>
                <a:spcPct val="100000"/>
              </a:lnSpc>
            </a:pPr>
            <a:fld id="{BB228A9E-A210-4EAD-9FFC-8CB225493133}"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9" name="PlaceHolder 1"/>
          <p:cNvSpPr>
            <a:spLocks noGrp="1"/>
          </p:cNvSpPr>
          <p:nvPr>
            <p:ph type="body"/>
          </p:nvPr>
        </p:nvSpPr>
        <p:spPr>
          <a:xfrm>
            <a:off x="685800" y="4400640"/>
            <a:ext cx="5486040" cy="3600000"/>
          </a:xfrm>
          <a:prstGeom prst="rect">
            <a:avLst/>
          </a:prstGeom>
        </p:spPr>
        <p:txBody>
          <a:bodyPr/>
          <a:p>
            <a:r>
              <a:rPr b="0" lang="en-GB" sz="1200" spc="-1" strike="noStrike">
                <a:solidFill>
                  <a:srgbClr val="000000"/>
                </a:solidFill>
                <a:latin typeface="+mn-lt"/>
              </a:rPr>
              <a:t>Dans la plupart des cas, les survivantes handicapées peuvent communiquer directement avec les aidants ou les prestataires de services sans aucune</a:t>
            </a:r>
            <a:endParaRPr b="0" lang="en-GB" sz="1200" spc="-1" strike="noStrike">
              <a:latin typeface="Arial"/>
            </a:endParaRPr>
          </a:p>
          <a:p>
            <a:r>
              <a:rPr b="0" lang="en-GB" sz="1200" spc="-1" strike="noStrike">
                <a:solidFill>
                  <a:srgbClr val="000000"/>
                </a:solidFill>
                <a:latin typeface="+mn-lt"/>
              </a:rPr>
              <a:t>adaptation, ou avec des adaptations relativement mineures, telles qu'en identifiant une personne qui peut interpréter leur langage</a:t>
            </a:r>
            <a:endParaRPr b="0" lang="en-GB" sz="1200" spc="-1" strike="noStrike">
              <a:latin typeface="Arial"/>
            </a:endParaRPr>
          </a:p>
          <a:p>
            <a:r>
              <a:rPr b="0" lang="en-GB" sz="1200" spc="-1" strike="noStrike">
                <a:solidFill>
                  <a:srgbClr val="000000"/>
                </a:solidFill>
                <a:latin typeface="+mn-lt"/>
              </a:rPr>
              <a:t>des signes ou en utilisant un langage simplifié lors des discussions. Dans d'autres cas, il peut être moins évident de trouver le meilleur moyen</a:t>
            </a:r>
            <a:endParaRPr b="0" lang="en-GB" sz="1200" spc="-1" strike="noStrike">
              <a:latin typeface="Arial"/>
            </a:endParaRPr>
          </a:p>
          <a:p>
            <a:r>
              <a:rPr b="0" lang="en-GB" sz="1200" spc="-1" strike="noStrike">
                <a:solidFill>
                  <a:srgbClr val="000000"/>
                </a:solidFill>
                <a:latin typeface="+mn-lt"/>
              </a:rPr>
              <a:t>de communiquer avec une survivante, et d'autres mesures peuvent alors être nécessaires pour y parvenir. Lorsque vous travaillez avec</a:t>
            </a:r>
            <a:endParaRPr b="0" lang="en-GB" sz="1200" spc="-1" strike="noStrike">
              <a:latin typeface="Arial"/>
            </a:endParaRPr>
          </a:p>
          <a:p>
            <a:r>
              <a:rPr b="0" lang="en-GB" sz="1200" spc="-1" strike="noStrike">
                <a:solidFill>
                  <a:srgbClr val="000000"/>
                </a:solidFill>
                <a:latin typeface="+mn-lt"/>
              </a:rPr>
              <a:t>des personnes handicapées qui ont du mal à communiquer :</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Prenez le temps, regardez et écoutez. </a:t>
            </a:r>
            <a:r>
              <a:rPr b="0" lang="en-GB" sz="1200" spc="-1" strike="noStrike">
                <a:solidFill>
                  <a:srgbClr val="000000"/>
                </a:solidFill>
                <a:latin typeface="+mn-lt"/>
                <a:ea typeface="+mn-ea"/>
              </a:rPr>
              <a:t>Si vous êtes dans un contexte où vous pourrez rencontrer une survivante plus d'une fois,</a:t>
            </a:r>
            <a:endParaRPr b="0" lang="en-GB" sz="1200" spc="-1" strike="noStrike">
              <a:latin typeface="Arial"/>
            </a:endParaRPr>
          </a:p>
          <a:p>
            <a:r>
              <a:rPr b="0" lang="en-GB" sz="1200" spc="-1" strike="noStrike">
                <a:solidFill>
                  <a:srgbClr val="000000"/>
                </a:solidFill>
                <a:latin typeface="+mn-lt"/>
                <a:ea typeface="+mn-ea"/>
              </a:rPr>
              <a:t>rappelez-vous que la gestion des cas est un processus et non un événement exceptionnel. Chaque fois que vous rencontrerez la personne, vous apprendrez</a:t>
            </a:r>
            <a:endParaRPr b="0" lang="en-GB" sz="1200" spc="-1" strike="noStrike">
              <a:latin typeface="Arial"/>
            </a:endParaRPr>
          </a:p>
          <a:p>
            <a:r>
              <a:rPr b="0" lang="en-GB" sz="1200" spc="-1" strike="noStrike">
                <a:solidFill>
                  <a:srgbClr val="000000"/>
                </a:solidFill>
                <a:latin typeface="+mn-lt"/>
                <a:ea typeface="+mn-ea"/>
              </a:rPr>
              <a:t>quelque chose de nouveau à son sujet, et vous comprendrez mieux comment elle communique et ce qu'elle veut dire.</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Faites attention à la façon dont la personne souhaite communiquer. </a:t>
            </a:r>
            <a:r>
              <a:rPr b="0" lang="en-GB" sz="1200" spc="-1" strike="noStrike">
                <a:solidFill>
                  <a:srgbClr val="000000"/>
                </a:solidFill>
                <a:latin typeface="+mn-lt"/>
                <a:ea typeface="+mn-ea"/>
              </a:rPr>
              <a:t>Ce peut être à travers ses gestes</a:t>
            </a:r>
            <a:endParaRPr b="0" lang="en-GB" sz="1200" spc="-1" strike="noStrike">
              <a:latin typeface="Arial"/>
            </a:endParaRPr>
          </a:p>
          <a:p>
            <a:r>
              <a:rPr b="0" lang="en-GB" sz="1200" spc="-1" strike="noStrike">
                <a:solidFill>
                  <a:srgbClr val="000000"/>
                </a:solidFill>
                <a:latin typeface="+mn-lt"/>
                <a:ea typeface="+mn-ea"/>
              </a:rPr>
              <a:t>et parfois ses émotions. Certaines personnes souffrant de déficiences intellectuelles et psychosociales peuvent présenter un large</a:t>
            </a:r>
            <a:endParaRPr b="0" lang="en-GB" sz="1200" spc="-1" strike="noStrike">
              <a:latin typeface="Arial"/>
            </a:endParaRPr>
          </a:p>
          <a:p>
            <a:r>
              <a:rPr b="0" lang="en-GB" sz="1200" spc="-1" strike="noStrike">
                <a:solidFill>
                  <a:srgbClr val="000000"/>
                </a:solidFill>
                <a:latin typeface="+mn-lt"/>
                <a:ea typeface="+mn-ea"/>
              </a:rPr>
              <a:t>éventail de comportements. C'est parfois leur façon de communiquer avec les autres. Si vous observez ou sentez que la</a:t>
            </a:r>
            <a:endParaRPr b="0" lang="en-GB" sz="1200" spc="-1" strike="noStrike">
              <a:latin typeface="Arial"/>
            </a:endParaRPr>
          </a:p>
          <a:p>
            <a:r>
              <a:rPr b="0" lang="en-GB" sz="1200" spc="-1" strike="noStrike">
                <a:solidFill>
                  <a:srgbClr val="000000"/>
                </a:solidFill>
                <a:latin typeface="+mn-lt"/>
                <a:ea typeface="+mn-ea"/>
              </a:rPr>
              <a:t>personne essaie de communiquer avec vous, mais que vous ne la comprenez pas, vous pouvez dire « Je ne comprends pas ».</a:t>
            </a:r>
            <a:endParaRPr b="0" lang="en-GB" sz="1200" spc="-1" strike="noStrike">
              <a:latin typeface="Arial"/>
            </a:endParaRPr>
          </a:p>
          <a:p>
            <a:endParaRPr b="0" lang="en-GB" sz="1200" spc="-1" strike="noStrike">
              <a:latin typeface="Arial"/>
            </a:endParaRPr>
          </a:p>
          <a:p>
            <a:pPr marL="216000" indent="-216000">
              <a:lnSpc>
                <a:spcPct val="100000"/>
              </a:lnSpc>
            </a:pPr>
            <a:r>
              <a:rPr b="1" lang="en-GB" sz="1200" spc="-1" strike="noStrike">
                <a:solidFill>
                  <a:srgbClr val="000000"/>
                </a:solidFill>
                <a:latin typeface="+mn-lt"/>
                <a:ea typeface="+mn-ea"/>
              </a:rPr>
              <a:t>Utilisez un langage simple et concret.</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1" lang="en-GB" sz="1200" spc="-1" strike="noStrike">
                <a:solidFill>
                  <a:srgbClr val="000000"/>
                </a:solidFill>
                <a:latin typeface="+mn-lt"/>
                <a:ea typeface="+mn-ea"/>
              </a:rPr>
              <a:t>Répétez lorsque vous fournissez ou examinez des informations ou lorsque vous proposez des orientations.</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1" lang="en-GB" sz="1200" spc="-1" strike="noStrike">
                <a:solidFill>
                  <a:srgbClr val="000000"/>
                </a:solidFill>
                <a:latin typeface="+mn-lt"/>
                <a:ea typeface="+mn-ea"/>
              </a:rPr>
              <a:t>Adressez-vous toujours directement à la personne, même lorsqu'une personne responsable d'elle est présente. </a:t>
            </a:r>
            <a:r>
              <a:rPr b="0" lang="en-GB" sz="1200" spc="-1" strike="noStrike">
                <a:solidFill>
                  <a:srgbClr val="000000"/>
                </a:solidFill>
                <a:latin typeface="+mn-lt"/>
                <a:ea typeface="+mn-ea"/>
              </a:rPr>
              <a:t>Si vous êtes actuellement en train de mettre au point</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des méthodes de communication avec la personne et si vous devez demander des conseils à la personne responsable d'elle, veillez à</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avoir ces conversations devant la personne handicapée afin qu'elle puisse entendre les propos tenus et participer de toutes les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manières possibles. Rappelez-vous que les personnes qui ne peuvent pas parler ou se déplacer peuvent quand même comprendre ce qui se passe autour</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d'elles et ce que les gens disent d'elles.</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1" lang="en-GB" sz="2000" spc="-1" strike="noStrike">
                <a:solidFill>
                  <a:srgbClr val="000000"/>
                </a:solidFill>
                <a:latin typeface="+mn-lt"/>
                <a:ea typeface="+mn-ea"/>
              </a:rPr>
              <a:t>Vérifiez que la personne comprend bien.</a:t>
            </a:r>
            <a:r>
              <a:rPr b="0" lang="en-GB" sz="2000" spc="-1" strike="noStrike">
                <a:solidFill>
                  <a:srgbClr val="000000"/>
                </a:solidFill>
                <a:latin typeface="+mn-lt"/>
                <a:ea typeface="+mn-ea"/>
              </a:rPr>
              <a:t>  </a:t>
            </a:r>
            <a:endParaRPr b="0" lang="en-GB" sz="2000" spc="-1" strike="noStrike">
              <a:latin typeface="Arial"/>
            </a:endParaRPr>
          </a:p>
          <a:p>
            <a:pPr marL="216000" indent="-216000">
              <a:lnSpc>
                <a:spcPct val="100000"/>
              </a:lnSpc>
            </a:pPr>
            <a:endParaRPr b="0" lang="en-GB" sz="2000" spc="-1" strike="noStrike">
              <a:latin typeface="Arial"/>
            </a:endParaRPr>
          </a:p>
          <a:p>
            <a:pPr marL="216000" indent="-216000">
              <a:lnSpc>
                <a:spcPct val="100000"/>
              </a:lnSpc>
            </a:pPr>
            <a:endParaRPr b="0" lang="en-GB" sz="2000" spc="-1" strike="noStrike">
              <a:latin typeface="Arial"/>
            </a:endParaRPr>
          </a:p>
          <a:p>
            <a:pPr marL="216000" indent="-216000">
              <a:lnSpc>
                <a:spcPct val="100000"/>
              </a:lnSpc>
            </a:pPr>
            <a:r>
              <a:rPr b="1" lang="en-GB" sz="1200" spc="-1" strike="noStrike">
                <a:solidFill>
                  <a:srgbClr val="000000"/>
                </a:solidFill>
                <a:latin typeface="+mn-lt"/>
                <a:ea typeface="+mn-ea"/>
              </a:rPr>
              <a:t>Ne la forcez pas à parler. </a:t>
            </a:r>
            <a:r>
              <a:rPr b="0" lang="en-GB" sz="1200" spc="-1" strike="noStrike">
                <a:solidFill>
                  <a:srgbClr val="000000"/>
                </a:solidFill>
                <a:latin typeface="+mn-lt"/>
                <a:ea typeface="+mn-ea"/>
              </a:rPr>
              <a:t>Souvent, le niveau de compréhension/fonctionnement des survivantes présentant des déficiences intellectuelles et</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des troubles développementaux régresse lorsqu'elles sont soumises au stress. Il faut toujours respecter la volonté de</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la personne de parler d'incidents. Comme avec toutes les survivantes, veillez à ne pas reproduire inconsciemment les dynamiques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 pouvoir et de contrôle en forçant la survivante à divulguer des informations qu'elle n'est pas prête à partager.</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1" lang="en-GB" sz="2000" spc="-1" strike="noStrike">
                <a:solidFill>
                  <a:srgbClr val="000000"/>
                </a:solidFill>
                <a:latin typeface="+mn-lt"/>
                <a:ea typeface="+mn-ea"/>
              </a:rPr>
              <a:t>Langage.  </a:t>
            </a:r>
            <a:r>
              <a:rPr b="0" lang="en-GB" sz="2000" spc="-1" strike="noStrike">
                <a:solidFill>
                  <a:srgbClr val="000000"/>
                </a:solidFill>
                <a:latin typeface="+mn-lt"/>
                <a:ea typeface="+mn-ea"/>
              </a:rPr>
              <a:t> Comme indiqué précédemment, il est toujours important de demander aux survivantes de vous expliquer comment elles s'identifient et la façon dont elles préfèrent que vous parliez d'eux et de leur état.  Utilisez les expressions suivantes pour décrire l'état des survivantes si nécessaire : personne présentant... ; sourde ou malentendante, personne qui utilise..., et/ou aveugle. </a:t>
            </a:r>
            <a:endParaRPr b="0" lang="en-GB" sz="2000" spc="-1" strike="noStrike">
              <a:latin typeface="Arial"/>
            </a:endParaRPr>
          </a:p>
          <a:p>
            <a:pPr marL="216000" indent="-216000">
              <a:lnSpc>
                <a:spcPct val="100000"/>
              </a:lnSpc>
            </a:pPr>
            <a:endParaRPr b="0" lang="en-GB" sz="2000" spc="-1" strike="noStrike">
              <a:latin typeface="Arial"/>
            </a:endParaRPr>
          </a:p>
        </p:txBody>
      </p:sp>
      <p:sp>
        <p:nvSpPr>
          <p:cNvPr id="290" name="TextShape 2"/>
          <p:cNvSpPr txBox="1"/>
          <p:nvPr/>
        </p:nvSpPr>
        <p:spPr>
          <a:xfrm>
            <a:off x="3884760" y="8685360"/>
            <a:ext cx="2971440" cy="458280"/>
          </a:xfrm>
          <a:prstGeom prst="rect">
            <a:avLst/>
          </a:prstGeom>
          <a:noFill/>
          <a:ln>
            <a:noFill/>
          </a:ln>
        </p:spPr>
        <p:txBody>
          <a:bodyPr anchor="b"/>
          <a:p>
            <a:pPr algn="r">
              <a:lnSpc>
                <a:spcPct val="100000"/>
              </a:lnSpc>
            </a:pPr>
            <a:fld id="{DA6B07B0-B0A4-464A-BE0A-916D9CB28D7A}"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Lorsque vous travaillez avec des personnes présentant des déficiences physiques, voici quelques éléments à prendre en compte : </a:t>
            </a:r>
            <a:endParaRPr b="0" lang="en-GB" sz="20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Tenir compte de l'accessibilité/l'inaccessibilité d'un espace et faire les ajustements nécessaires.</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Toujours demander avant d'offrir son assistance à une personne pour se déplacer dans un espace de travail.</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Ne jamais s'appuyer sur le dispositif d'assistance d'une survivante et ne jamais l'utiliser (fauteuil roulant, canne, déambulateur, etc.).</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Si possible, s'asseoir au même niveau que la survivante pendant les réunions de gestion des cas.</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Adopter un langage qui ne porte aucun jugement.</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Respecter le code de conduite approprié en matière de handicap.</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Se déplacer au rythme de la survivante, ne pas la presser pour obtenir des informations/détails si elle n'est pas prête à les partager.</a:t>
            </a:r>
            <a:endParaRPr b="0" lang="en-GB" sz="1200" spc="-1" strike="noStrike">
              <a:latin typeface="Arial"/>
            </a:endParaRPr>
          </a:p>
          <a:p>
            <a:pPr marL="216000" indent="-216000">
              <a:lnSpc>
                <a:spcPct val="120000"/>
              </a:lnSpc>
              <a:buClr>
                <a:srgbClr val="000000"/>
              </a:buClr>
              <a:buFont typeface="Wingdings" charset="2"/>
              <a:buChar char=""/>
            </a:pPr>
            <a:r>
              <a:rPr b="0" lang="en-GB" sz="1200" spc="-1" strike="noStrike">
                <a:latin typeface="Arial"/>
              </a:rPr>
              <a:t>Collaborer avec les autres prestataires de services, les appuis communautaires et les personnes responsables des survivantes/membres de leur famille, le cas échéant.</a:t>
            </a:r>
            <a:endParaRPr b="0" lang="en-GB" sz="1200" spc="-1" strike="noStrike">
              <a:latin typeface="Arial"/>
            </a:endParaRPr>
          </a:p>
          <a:p>
            <a:pPr marL="216000" indent="-216000">
              <a:lnSpc>
                <a:spcPct val="120000"/>
              </a:lnSpc>
            </a:pPr>
            <a:endParaRPr b="0" lang="en-GB" sz="1200" spc="-1" strike="noStrike">
              <a:latin typeface="Arial"/>
            </a:endParaRPr>
          </a:p>
        </p:txBody>
      </p:sp>
      <p:sp>
        <p:nvSpPr>
          <p:cNvPr id="292" name="TextShape 2"/>
          <p:cNvSpPr txBox="1"/>
          <p:nvPr/>
        </p:nvSpPr>
        <p:spPr>
          <a:xfrm>
            <a:off x="3884760" y="8685360"/>
            <a:ext cx="2971440" cy="458280"/>
          </a:xfrm>
          <a:prstGeom prst="rect">
            <a:avLst/>
          </a:prstGeom>
          <a:noFill/>
          <a:ln>
            <a:noFill/>
          </a:ln>
        </p:spPr>
        <p:txBody>
          <a:bodyPr anchor="b"/>
          <a:p>
            <a:pPr algn="r">
              <a:lnSpc>
                <a:spcPct val="100000"/>
              </a:lnSpc>
            </a:pPr>
            <a:fld id="{F6C517F9-A84A-43D6-8A4F-73C7F2CC7B20}"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3" name="PlaceHolder 1"/>
          <p:cNvSpPr>
            <a:spLocks noGrp="1"/>
          </p:cNvSpPr>
          <p:nvPr>
            <p:ph type="body"/>
          </p:nvPr>
        </p:nvSpPr>
        <p:spPr>
          <a:xfrm>
            <a:off x="685800" y="4400640"/>
            <a:ext cx="5486040" cy="3600000"/>
          </a:xfrm>
          <a:prstGeom prst="rect">
            <a:avLst/>
          </a:prstGeom>
        </p:spPr>
        <p:txBody>
          <a:bodyPr/>
          <a:p>
            <a:pPr>
              <a:lnSpc>
                <a:spcPct val="100000"/>
              </a:lnSpc>
            </a:pPr>
            <a:r>
              <a:rPr b="0" lang="en-GB" sz="1200" spc="-1" strike="noStrike">
                <a:solidFill>
                  <a:srgbClr val="0d0d0d"/>
                </a:solidFill>
                <a:latin typeface="Arial"/>
              </a:rPr>
              <a:t>Voici quelques conseils pratiques à garder à l'esprit lorsque vous travaillez avec des survivantes sourdes ou malentendantes.  </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Lorsque vous communiquez avec la survivante, faites-lui face directement.</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Parlez clairement, à un volume vocal normal.</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Ne vous couvrez jamais la bouche lorsque vous parlez.</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Écoutez la survivante et déterminez comment </a:t>
            </a:r>
            <a:r>
              <a:rPr b="0" lang="en-GB" sz="1200" spc="-1" strike="noStrike" u="sng">
                <a:solidFill>
                  <a:srgbClr val="0d0d0d"/>
                </a:solidFill>
                <a:uFillTx/>
                <a:latin typeface="Arial"/>
              </a:rPr>
              <a:t>elle</a:t>
            </a:r>
            <a:r>
              <a:rPr b="0" lang="en-GB" sz="1200" spc="-1" strike="noStrike">
                <a:solidFill>
                  <a:srgbClr val="0d0d0d"/>
                </a:solidFill>
                <a:latin typeface="Arial"/>
              </a:rPr>
              <a:t> préfère communiquer (par exemple, langue des signes, dispositif d'assistance, gestes, écriture, lecture labiale, etc.).</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Même si vous faites appel à un(e) interprète pendant les séances de gestion des cas, maintenez un contact visuel et parlez directement à la survivante. </a:t>
            </a:r>
            <a:endParaRPr b="0" lang="en-GB" sz="1200" spc="-1" strike="noStrike">
              <a:latin typeface="Arial"/>
            </a:endParaRPr>
          </a:p>
          <a:p>
            <a:pPr marL="216000" indent="-216000">
              <a:lnSpc>
                <a:spcPct val="120000"/>
              </a:lnSpc>
              <a:buClr>
                <a:srgbClr val="000000"/>
              </a:buClr>
              <a:buFont typeface="Arial"/>
              <a:buChar char="•"/>
            </a:pPr>
            <a:r>
              <a:rPr b="0" lang="en-GB" sz="1200" spc="-1" strike="noStrike">
                <a:solidFill>
                  <a:srgbClr val="0d0d0d"/>
                </a:solidFill>
                <a:latin typeface="Arial"/>
              </a:rPr>
              <a:t>Si vous faites appel à un(e) interprète, assurez-vous qu'il/elle connaît bien la langue des signes que la survivante utilise.</a:t>
            </a:r>
            <a:endParaRPr b="0" lang="en-GB" sz="1200" spc="-1" strike="noStrike">
              <a:latin typeface="Arial"/>
            </a:endParaRPr>
          </a:p>
          <a:p>
            <a:pPr>
              <a:lnSpc>
                <a:spcPct val="100000"/>
              </a:lnSpc>
            </a:pPr>
            <a:endParaRPr b="0" lang="en-GB" sz="1200" spc="-1" strike="noStrike">
              <a:latin typeface="Arial"/>
            </a:endParaRPr>
          </a:p>
          <a:p>
            <a:pPr>
              <a:lnSpc>
                <a:spcPct val="100000"/>
              </a:lnSpc>
            </a:pPr>
            <a:r>
              <a:rPr b="0" lang="en-GB" sz="1200" spc="-1" strike="noStrike">
                <a:solidFill>
                  <a:srgbClr val="0d0d0d"/>
                </a:solidFill>
                <a:latin typeface="Arial"/>
                <a:ea typeface="ＭＳ Ｐゴシック"/>
              </a:rPr>
              <a:t>Il est toujours important de se rappeler que, </a:t>
            </a:r>
            <a:r>
              <a:rPr b="1" i="1" lang="en-GB" sz="1200" spc="-1" strike="noStrike">
                <a:solidFill>
                  <a:srgbClr val="0d0d0d"/>
                </a:solidFill>
                <a:latin typeface="Arial"/>
                <a:ea typeface="ＭＳ Ｐゴシック"/>
              </a:rPr>
              <a:t>si vous ne savez pas que faire ou que dire, il vous suffit de demander à la personne ce dont elle a besoin.</a:t>
            </a:r>
            <a:endParaRPr b="0" lang="en-GB" sz="1200" spc="-1" strike="noStrike">
              <a:latin typeface="Arial"/>
            </a:endParaRPr>
          </a:p>
          <a:p>
            <a:pPr>
              <a:lnSpc>
                <a:spcPct val="100000"/>
              </a:lnSpc>
            </a:pPr>
            <a:endParaRPr b="0" lang="en-GB" sz="1200" spc="-1" strike="noStrike">
              <a:latin typeface="Arial"/>
            </a:endParaRPr>
          </a:p>
        </p:txBody>
      </p:sp>
      <p:sp>
        <p:nvSpPr>
          <p:cNvPr id="294" name="TextShape 2"/>
          <p:cNvSpPr txBox="1"/>
          <p:nvPr/>
        </p:nvSpPr>
        <p:spPr>
          <a:xfrm>
            <a:off x="3884760" y="8685360"/>
            <a:ext cx="2971440" cy="458280"/>
          </a:xfrm>
          <a:prstGeom prst="rect">
            <a:avLst/>
          </a:prstGeom>
          <a:noFill/>
          <a:ln>
            <a:noFill/>
          </a:ln>
        </p:spPr>
        <p:txBody>
          <a:bodyPr anchor="b"/>
          <a:p>
            <a:pPr algn="r">
              <a:lnSpc>
                <a:spcPct val="100000"/>
              </a:lnSpc>
            </a:pPr>
            <a:fld id="{825FC8C1-2FD3-44C9-8C10-8CC114EA1EEF}"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Lorsque vous travaillez avec des survivantes présentant des déficiences visuelles, vous pouvez garder les conseils suivants à l'esprit : </a:t>
            </a:r>
            <a:endParaRPr b="0" lang="en-GB" sz="2000" spc="-1" strike="noStrike">
              <a:latin typeface="Arial"/>
            </a:endParaRPr>
          </a:p>
          <a:p>
            <a:pPr marL="216000" indent="-216000">
              <a:lnSpc>
                <a:spcPct val="100000"/>
              </a:lnSpc>
            </a:pPr>
            <a:r>
              <a:rPr b="0" lang="en-GB" sz="1200" spc="-1" strike="noStrike">
                <a:latin typeface="Arial"/>
              </a:rPr>
              <a:t>Présentez-vous et informez les survivantes si/quand vous quittez la pièce ou la réunion.</a:t>
            </a:r>
            <a:endParaRPr b="0" lang="en-GB" sz="1200" spc="-1" strike="noStrike">
              <a:latin typeface="Arial"/>
            </a:endParaRPr>
          </a:p>
          <a:p>
            <a:pPr marL="216000" indent="-216000">
              <a:lnSpc>
                <a:spcPct val="100000"/>
              </a:lnSpc>
            </a:pPr>
            <a:r>
              <a:rPr b="0" lang="en-GB" sz="1200" spc="-1" strike="noStrike">
                <a:latin typeface="Arial"/>
              </a:rPr>
              <a:t>Demandez avant d'offrir votre assistance/donner des conseils. </a:t>
            </a:r>
            <a:r>
              <a:rPr b="0" lang="en-GB" sz="1200" spc="-1" strike="noStrike" u="sng">
                <a:uFillTx/>
                <a:latin typeface="Arial"/>
              </a:rPr>
              <a:t>Il ne faut jamais partir du principe qu'une survivante demande ou souhaite une assistance.</a:t>
            </a:r>
            <a:endParaRPr b="0" lang="en-GB" sz="1200" spc="-1" strike="noStrike">
              <a:latin typeface="Arial"/>
            </a:endParaRPr>
          </a:p>
          <a:p>
            <a:pPr marL="216000" indent="-216000">
              <a:lnSpc>
                <a:spcPct val="100000"/>
              </a:lnSpc>
            </a:pPr>
            <a:r>
              <a:rPr b="0" lang="en-GB" sz="1200" spc="-1" strike="noStrike">
                <a:latin typeface="Arial"/>
              </a:rPr>
              <a:t>Lorsque vous donnez des conseils à une survivante, ne lui saisissez pas le bras ou ne la faites pas sursauter.</a:t>
            </a:r>
            <a:endParaRPr b="0" lang="en-GB" sz="1200" spc="-1" strike="noStrike">
              <a:latin typeface="Arial"/>
            </a:endParaRPr>
          </a:p>
          <a:p>
            <a:pPr marL="216000" indent="-216000">
              <a:lnSpc>
                <a:spcPct val="100000"/>
              </a:lnSpc>
            </a:pPr>
            <a:r>
              <a:rPr b="0" lang="en-GB" sz="1200" spc="-1" strike="noStrike">
                <a:latin typeface="Arial"/>
              </a:rPr>
              <a:t>Décrivez clairement le lieu dans lequel vous vous rencontrez, en indiquant les obstacles et en donnant des directives précises.</a:t>
            </a:r>
            <a:endParaRPr b="0" lang="en-GB" sz="1200" spc="-1" strike="noStrike">
              <a:latin typeface="Arial"/>
            </a:endParaRPr>
          </a:p>
          <a:p>
            <a:pPr marL="216000" indent="-216000">
              <a:lnSpc>
                <a:spcPct val="100000"/>
              </a:lnSpc>
            </a:pPr>
            <a:r>
              <a:rPr b="0" lang="en-GB" sz="1200" spc="-1" strike="noStrike">
                <a:latin typeface="Arial"/>
              </a:rPr>
              <a:t>Si une survivante utilise un animal d'assistance, ne touchez/caressez pas l'animal. D'autre part, marchez du côté opposé à l'animal quand/si vous guidez une survivante.</a:t>
            </a:r>
            <a:endParaRPr b="0" lang="en-GB" sz="1200" spc="-1" strike="noStrike">
              <a:latin typeface="Arial"/>
            </a:endParaRPr>
          </a:p>
          <a:p>
            <a:pPr marL="216000" indent="-216000">
              <a:lnSpc>
                <a:spcPct val="100000"/>
              </a:lnSpc>
            </a:pPr>
            <a:r>
              <a:rPr b="0" lang="en-GB" sz="1200" spc="-1" strike="noStrike">
                <a:latin typeface="Arial"/>
              </a:rPr>
              <a:t>Lisez toutes les informations/la documentation écrites à la survivante</a:t>
            </a:r>
            <a:endParaRPr b="0" lang="en-GB" sz="1200" spc="-1" strike="noStrike">
              <a:latin typeface="Arial"/>
            </a:endParaRPr>
          </a:p>
          <a:p>
            <a:pPr marL="216000" indent="-216000">
              <a:lnSpc>
                <a:spcPct val="100000"/>
              </a:lnSpc>
            </a:pPr>
            <a:r>
              <a:rPr b="0" lang="en-GB" sz="1200" spc="-1" strike="noStrike">
                <a:latin typeface="Arial"/>
              </a:rPr>
              <a:t>Fournissez aux survivantes malvoyantes toute la documentation écrite en gros caractères gras, sur fond clair ou blanc.</a:t>
            </a:r>
            <a:endParaRPr b="0" lang="en-GB" sz="1200" spc="-1" strike="noStrike">
              <a:latin typeface="Arial"/>
            </a:endParaRPr>
          </a:p>
          <a:p>
            <a:pPr marL="216000" indent="-216000">
              <a:lnSpc>
                <a:spcPct val="100000"/>
              </a:lnSpc>
            </a:pPr>
            <a:endParaRPr b="0" lang="en-GB" sz="1200" spc="-1" strike="noStrike">
              <a:latin typeface="Arial"/>
            </a:endParaRPr>
          </a:p>
        </p:txBody>
      </p:sp>
      <p:sp>
        <p:nvSpPr>
          <p:cNvPr id="296" name="TextShape 2"/>
          <p:cNvSpPr txBox="1"/>
          <p:nvPr/>
        </p:nvSpPr>
        <p:spPr>
          <a:xfrm>
            <a:off x="3884760" y="8685360"/>
            <a:ext cx="2971440" cy="458280"/>
          </a:xfrm>
          <a:prstGeom prst="rect">
            <a:avLst/>
          </a:prstGeom>
          <a:noFill/>
          <a:ln>
            <a:noFill/>
          </a:ln>
        </p:spPr>
        <p:txBody>
          <a:bodyPr anchor="b"/>
          <a:p>
            <a:pPr algn="r">
              <a:lnSpc>
                <a:spcPct val="100000"/>
              </a:lnSpc>
            </a:pPr>
            <a:fld id="{2961B691-4658-4125-A325-013CC0D9635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7"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Comme nous l'avons brièvement indiqué précédemment, les personnes présentant des déficiences intellectuelles et des troubles développementaux ont des besoins qui leur sont propres. Avant de communiquer avec elles, il est important de comprendre la signification des troubles développementaux : </a:t>
            </a:r>
            <a:endParaRPr b="0" lang="en-GB" sz="2000" spc="-1" strike="noStrike">
              <a:latin typeface="Arial"/>
            </a:endParaRPr>
          </a:p>
          <a:p>
            <a:endParaRPr b="0" lang="en-GB" sz="2000" spc="-1" strike="noStrike">
              <a:latin typeface="Arial"/>
            </a:endParaRPr>
          </a:p>
          <a:p>
            <a:pPr lvl="1" marL="216000" indent="-216000">
              <a:lnSpc>
                <a:spcPct val="100000"/>
              </a:lnSpc>
              <a:buClr>
                <a:srgbClr val="000000"/>
              </a:buClr>
              <a:buFont typeface="Wingdings" charset="2"/>
              <a:buChar char=""/>
            </a:pPr>
            <a:r>
              <a:rPr b="0" lang="en-GB" sz="2400" spc="-1" strike="noStrike">
                <a:solidFill>
                  <a:srgbClr val="000000"/>
                </a:solidFill>
                <a:latin typeface="Arial"/>
              </a:rPr>
              <a:t>Apparition des troubles avant l'âge de 18 ans</a:t>
            </a:r>
            <a:endParaRPr b="0" lang="en-GB" sz="2400" spc="-1" strike="noStrike">
              <a:latin typeface="Arial"/>
            </a:endParaRPr>
          </a:p>
          <a:p>
            <a:pPr lvl="1" marL="216000" indent="-216000">
              <a:lnSpc>
                <a:spcPct val="100000"/>
              </a:lnSpc>
              <a:buClr>
                <a:srgbClr val="000000"/>
              </a:buClr>
              <a:buFont typeface="Wingdings" charset="2"/>
              <a:buChar char=""/>
            </a:pPr>
            <a:r>
              <a:rPr b="0" lang="en-GB" sz="2400" spc="-1" strike="noStrike">
                <a:solidFill>
                  <a:srgbClr val="000000"/>
                </a:solidFill>
                <a:latin typeface="Arial"/>
              </a:rPr>
              <a:t>Personnes pouvant avoir besoin d'aide dans certains domaines ou capables de vivre en toute autonomie</a:t>
            </a:r>
            <a:endParaRPr b="0" lang="en-GB" sz="2400" spc="-1" strike="noStrike">
              <a:latin typeface="Arial"/>
            </a:endParaRPr>
          </a:p>
          <a:p>
            <a:pPr lvl="1" marL="216000" indent="-216000">
              <a:lnSpc>
                <a:spcPct val="100000"/>
              </a:lnSpc>
              <a:buClr>
                <a:srgbClr val="000000"/>
              </a:buClr>
              <a:buFont typeface="Wingdings" charset="2"/>
              <a:buChar char=""/>
            </a:pPr>
            <a:r>
              <a:rPr b="0" lang="en-GB" sz="2400" spc="-1" strike="noStrike">
                <a:solidFill>
                  <a:srgbClr val="000000"/>
                </a:solidFill>
                <a:latin typeface="Arial"/>
              </a:rPr>
              <a:t>Apprennent des choses de manière différente et parfois plus lentement</a:t>
            </a:r>
            <a:endParaRPr b="0" lang="en-GB" sz="2400" spc="-1" strike="noStrike">
              <a:latin typeface="Arial"/>
            </a:endParaRPr>
          </a:p>
          <a:p>
            <a:pPr lvl="1" marL="216000" indent="-216000">
              <a:lnSpc>
                <a:spcPct val="100000"/>
              </a:lnSpc>
              <a:buClr>
                <a:srgbClr val="000000"/>
              </a:buClr>
              <a:buFont typeface="Wingdings" charset="2"/>
              <a:buChar char=""/>
            </a:pPr>
            <a:r>
              <a:rPr b="0" lang="en-GB" sz="2400" spc="-1" strike="noStrike">
                <a:solidFill>
                  <a:srgbClr val="000000"/>
                </a:solidFill>
                <a:latin typeface="Arial"/>
              </a:rPr>
              <a:t>Peuvent avoir du mal à comprendre ou à exprimer leurs pensées et leurs sentiments</a:t>
            </a:r>
            <a:endParaRPr b="0" lang="en-GB" sz="2400" spc="-1" strike="noStrike">
              <a:latin typeface="Arial"/>
            </a:endParaRPr>
          </a:p>
          <a:p>
            <a:pPr lvl="1" marL="216000" indent="-216000">
              <a:lnSpc>
                <a:spcPct val="100000"/>
              </a:lnSpc>
              <a:buClr>
                <a:srgbClr val="000000"/>
              </a:buClr>
              <a:buFont typeface="Wingdings" charset="2"/>
              <a:buChar char=""/>
            </a:pPr>
            <a:r>
              <a:rPr b="0" lang="en-GB" sz="2400" spc="-1" strike="noStrike">
                <a:solidFill>
                  <a:srgbClr val="000000"/>
                </a:solidFill>
                <a:latin typeface="Arial"/>
              </a:rPr>
              <a:t>Peuvent avoir du mal à savoir que faire ensuite</a:t>
            </a:r>
            <a:endParaRPr b="0" lang="en-GB" sz="2400" spc="-1" strike="noStrike">
              <a:latin typeface="Arial"/>
            </a:endParaRPr>
          </a:p>
          <a:p>
            <a:pPr marL="216000" indent="-216000">
              <a:lnSpc>
                <a:spcPct val="100000"/>
              </a:lnSpc>
            </a:pPr>
            <a:endParaRPr b="0" lang="en-GB" sz="2400" spc="-1" strike="noStrike">
              <a:latin typeface="Arial"/>
            </a:endParaRPr>
          </a:p>
          <a:p>
            <a:pPr marL="216000" indent="-216000">
              <a:lnSpc>
                <a:spcPct val="100000"/>
              </a:lnSpc>
            </a:pPr>
            <a:r>
              <a:rPr b="0" lang="en-GB" sz="2000" spc="-1" strike="noStrike">
                <a:solidFill>
                  <a:srgbClr val="000000"/>
                </a:solidFill>
                <a:latin typeface="Arial"/>
              </a:rPr>
              <a:t>Lorsque vous travaillez avec des personnes présentant des troubles développementaux, il est important de se rappeler les conseils suivants : </a:t>
            </a:r>
            <a:endParaRPr b="0" lang="en-GB" sz="2000" spc="-1" strike="noStrike">
              <a:latin typeface="Arial"/>
            </a:endParaRPr>
          </a:p>
          <a:p>
            <a:pPr marL="216000" indent="-216000">
              <a:lnSpc>
                <a:spcPct val="80000"/>
              </a:lnSpc>
            </a:pPr>
            <a:r>
              <a:rPr b="0" lang="en-GB" sz="1200" spc="-1" strike="noStrike">
                <a:solidFill>
                  <a:srgbClr val="0d0d0d"/>
                </a:solidFill>
                <a:latin typeface="Arial"/>
              </a:rPr>
              <a:t>N'orientez jamais une survivante vers une réponse. </a:t>
            </a:r>
            <a:endParaRPr b="0" lang="en-GB" sz="1200" spc="-1" strike="noStrike">
              <a:latin typeface="Arial"/>
            </a:endParaRPr>
          </a:p>
          <a:p>
            <a:pPr marL="216000" indent="-216000">
              <a:lnSpc>
                <a:spcPct val="80000"/>
              </a:lnSpc>
            </a:pPr>
            <a:r>
              <a:rPr b="0" lang="en-GB" sz="1200" spc="-1" strike="noStrike">
                <a:solidFill>
                  <a:srgbClr val="0d0d0d"/>
                </a:solidFill>
                <a:latin typeface="Arial"/>
              </a:rPr>
              <a:t>Vérifiez qu'elle comprend bien en utilisant des questions supplémentaires, et ne partez jamais du principe que la survivante comprend. </a:t>
            </a:r>
            <a:endParaRPr b="0" lang="en-GB" sz="1200" spc="-1" strike="noStrike">
              <a:latin typeface="Arial"/>
            </a:endParaRPr>
          </a:p>
          <a:p>
            <a:pPr marL="216000" indent="-216000">
              <a:lnSpc>
                <a:spcPct val="80000"/>
              </a:lnSpc>
            </a:pPr>
            <a:r>
              <a:rPr b="0" lang="en-GB" sz="1200" spc="-1" strike="noStrike">
                <a:solidFill>
                  <a:srgbClr val="0d0d0d"/>
                </a:solidFill>
                <a:latin typeface="Arial"/>
              </a:rPr>
              <a:t>Rappelez-vous que, sous la pression, le niveau de compréhension de la personne peut régresser.</a:t>
            </a:r>
            <a:endParaRPr b="0" lang="en-GB" sz="1200" spc="-1" strike="noStrike">
              <a:latin typeface="Arial"/>
            </a:endParaRPr>
          </a:p>
          <a:p>
            <a:pPr marL="216000" indent="-216000">
              <a:lnSpc>
                <a:spcPct val="80000"/>
              </a:lnSpc>
            </a:pPr>
            <a:r>
              <a:rPr b="0" lang="en-GB" sz="1200" spc="-1" strike="noStrike">
                <a:solidFill>
                  <a:srgbClr val="0d0d0d"/>
                </a:solidFill>
                <a:latin typeface="Arial"/>
              </a:rPr>
              <a:t>Posez des questions courtes, simples et directes.</a:t>
            </a:r>
            <a:endParaRPr b="0" lang="en-GB" sz="1200" spc="-1" strike="noStrike">
              <a:latin typeface="Arial"/>
            </a:endParaRPr>
          </a:p>
          <a:p>
            <a:pPr marL="216000" indent="-216000">
              <a:lnSpc>
                <a:spcPct val="80000"/>
              </a:lnSpc>
            </a:pPr>
            <a:r>
              <a:rPr b="0" lang="en-GB" sz="1200" spc="-1" strike="noStrike">
                <a:solidFill>
                  <a:srgbClr val="0d0d0d"/>
                </a:solidFill>
                <a:latin typeface="Arial"/>
              </a:rPr>
              <a:t>Utilisez un langage concret plutôt qu'un langage abstrait.</a:t>
            </a:r>
            <a:endParaRPr b="0" lang="en-GB" sz="1200" spc="-1" strike="noStrike">
              <a:latin typeface="Arial"/>
            </a:endParaRPr>
          </a:p>
          <a:p>
            <a:pPr marL="216000" indent="-216000">
              <a:lnSpc>
                <a:spcPct val="80000"/>
              </a:lnSpc>
            </a:pPr>
            <a:endParaRPr b="0" lang="en-GB" sz="1200" spc="-1" strike="noStrike">
              <a:latin typeface="Arial"/>
            </a:endParaRPr>
          </a:p>
          <a:p>
            <a:pPr marL="216000" indent="-216000">
              <a:lnSpc>
                <a:spcPct val="80000"/>
              </a:lnSpc>
            </a:pPr>
            <a:r>
              <a:rPr b="0" lang="en-GB" sz="2000" spc="-1" strike="noStrike">
                <a:solidFill>
                  <a:srgbClr val="0d0d0d"/>
                </a:solidFill>
                <a:latin typeface="Arial"/>
                <a:ea typeface="ＭＳ Ｐゴシック"/>
              </a:rPr>
              <a:t>De plus, vous devez tenir compte de l'acquiescement déguisé et de l'effet d'écho : </a:t>
            </a:r>
            <a:endParaRPr b="0" lang="en-GB" sz="2000" spc="-1" strike="noStrike">
              <a:latin typeface="Arial"/>
            </a:endParaRPr>
          </a:p>
          <a:p>
            <a:pPr marL="216000" indent="-216000">
              <a:lnSpc>
                <a:spcPct val="80000"/>
              </a:lnSpc>
              <a:spcAft>
                <a:spcPts val="601"/>
              </a:spcAft>
            </a:pPr>
            <a:r>
              <a:rPr b="1" lang="en-GB" sz="2800" spc="-1" strike="noStrike">
                <a:solidFill>
                  <a:srgbClr val="0d0d0d"/>
                </a:solidFill>
                <a:latin typeface="Arial"/>
                <a:ea typeface="ＭＳ Ｐゴシック"/>
              </a:rPr>
              <a:t>Acquiescement déguisé :</a:t>
            </a:r>
            <a:r>
              <a:rPr b="0" lang="en-GB" sz="2800" spc="-1" strike="noStrike">
                <a:solidFill>
                  <a:srgbClr val="0d0d0d"/>
                </a:solidFill>
                <a:latin typeface="Arial"/>
                <a:ea typeface="ＭＳ Ｐゴシック"/>
              </a:rPr>
              <a:t> lorsqu'une survivante répond d'une manière qu'elle pense « correcte » ou dit ce que l'intervenant souhaite entendre.</a:t>
            </a:r>
            <a:endParaRPr b="0" lang="en-GB" sz="2800" spc="-1" strike="noStrike">
              <a:latin typeface="Arial"/>
            </a:endParaRPr>
          </a:p>
          <a:p>
            <a:pPr marL="216000" indent="-216000">
              <a:lnSpc>
                <a:spcPct val="80000"/>
              </a:lnSpc>
              <a:spcAft>
                <a:spcPts val="601"/>
              </a:spcAft>
            </a:pPr>
            <a:r>
              <a:rPr b="1" lang="en-GB" sz="2800" spc="-1" strike="noStrike">
                <a:solidFill>
                  <a:srgbClr val="0d0d0d"/>
                </a:solidFill>
                <a:latin typeface="Arial"/>
                <a:ea typeface="ＭＳ Ｐゴシック"/>
              </a:rPr>
              <a:t>Effet d'écho :</a:t>
            </a:r>
            <a:r>
              <a:rPr b="0" lang="en-GB" sz="2800" spc="-1" strike="noStrike">
                <a:solidFill>
                  <a:srgbClr val="0d0d0d"/>
                </a:solidFill>
                <a:latin typeface="Arial"/>
                <a:ea typeface="ＭＳ Ｐゴシック"/>
              </a:rPr>
              <a:t> lorsqu'une survivante répond en utilisant le même langage que l'intervenant, mais sans comprendre ce qu'il dit.</a:t>
            </a:r>
            <a:endParaRPr b="0" lang="en-GB" sz="2800" spc="-1" strike="noStrike">
              <a:latin typeface="Arial"/>
            </a:endParaRPr>
          </a:p>
          <a:p>
            <a:pPr marL="216000" indent="-216000">
              <a:lnSpc>
                <a:spcPct val="80000"/>
              </a:lnSpc>
              <a:spcAft>
                <a:spcPts val="601"/>
              </a:spcAft>
            </a:pPr>
            <a:endParaRPr b="0" lang="en-GB" sz="2800" spc="-1" strike="noStrike">
              <a:latin typeface="Arial"/>
            </a:endParaRPr>
          </a:p>
          <a:p>
            <a:pPr marL="216000" indent="-216000">
              <a:lnSpc>
                <a:spcPct val="80000"/>
              </a:lnSpc>
              <a:spcAft>
                <a:spcPts val="601"/>
              </a:spcAft>
            </a:pPr>
            <a:r>
              <a:rPr b="0" lang="en-GB" sz="2800" spc="-1" strike="noStrike">
                <a:solidFill>
                  <a:srgbClr val="0d0d0d"/>
                </a:solidFill>
                <a:latin typeface="Arial"/>
                <a:ea typeface="ＭＳ Ｐゴシック"/>
              </a:rPr>
              <a:t>Pour cela, progressez lentement et vérifiez que la survivante comprend bien en lui demandant par exemple : « Pouvez-vous me répéter une chose que je vous ai dite ? »</a:t>
            </a:r>
            <a:endParaRPr b="0" lang="en-GB" sz="2800" spc="-1" strike="noStrike">
              <a:latin typeface="Arial"/>
            </a:endParaRPr>
          </a:p>
          <a:p>
            <a:pPr marL="216000" indent="-216000">
              <a:lnSpc>
                <a:spcPct val="80000"/>
              </a:lnSpc>
            </a:pPr>
            <a:endParaRPr b="0" lang="en-GB" sz="2800" spc="-1" strike="noStrike">
              <a:latin typeface="Arial"/>
            </a:endParaRPr>
          </a:p>
          <a:p>
            <a:pPr marL="216000" indent="-216000">
              <a:lnSpc>
                <a:spcPct val="80000"/>
              </a:lnSpc>
            </a:pPr>
            <a:endParaRPr b="0" lang="en-GB" sz="2800" spc="-1" strike="noStrike">
              <a:latin typeface="Arial"/>
            </a:endParaRPr>
          </a:p>
        </p:txBody>
      </p:sp>
      <p:sp>
        <p:nvSpPr>
          <p:cNvPr id="298" name="TextShape 2"/>
          <p:cNvSpPr txBox="1"/>
          <p:nvPr/>
        </p:nvSpPr>
        <p:spPr>
          <a:xfrm>
            <a:off x="3884760" y="8685360"/>
            <a:ext cx="2971440" cy="458280"/>
          </a:xfrm>
          <a:prstGeom prst="rect">
            <a:avLst/>
          </a:prstGeom>
          <a:noFill/>
          <a:ln>
            <a:noFill/>
          </a:ln>
        </p:spPr>
        <p:txBody>
          <a:bodyPr anchor="b"/>
          <a:p>
            <a:pPr algn="r">
              <a:lnSpc>
                <a:spcPct val="100000"/>
              </a:lnSpc>
            </a:pPr>
            <a:fld id="{1A0F6602-3A28-4BEA-804B-0AE26F0B90B2}"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9" name="PlaceHolder 1"/>
          <p:cNvSpPr>
            <a:spLocks noGrp="1"/>
          </p:cNvSpPr>
          <p:nvPr>
            <p:ph type="body"/>
          </p:nvPr>
        </p:nvSpPr>
        <p:spPr>
          <a:xfrm>
            <a:off x="685800" y="4400640"/>
            <a:ext cx="5486040" cy="3600000"/>
          </a:xfrm>
          <a:prstGeom prst="rect">
            <a:avLst/>
          </a:prstGeom>
        </p:spPr>
        <p:txBody>
          <a:bodyPr/>
          <a:p>
            <a:r>
              <a:rPr b="0" lang="en-GB" sz="1200" spc="-1" strike="noStrike">
                <a:solidFill>
                  <a:srgbClr val="000000"/>
                </a:solidFill>
                <a:latin typeface="+mn-lt"/>
              </a:rPr>
              <a:t>Vous devez toujours partir du principe que toutes les survivantes adultes handicapées ont la capacité de</a:t>
            </a:r>
            <a:endParaRPr b="0" lang="en-GB" sz="1200" spc="-1" strike="noStrike">
              <a:latin typeface="Arial"/>
            </a:endParaRPr>
          </a:p>
          <a:p>
            <a:r>
              <a:rPr b="0" lang="en-GB" sz="1200" spc="-1" strike="noStrike">
                <a:solidFill>
                  <a:srgbClr val="000000"/>
                </a:solidFill>
                <a:latin typeface="+mn-lt"/>
              </a:rPr>
              <a:t>fournir leur consentement éclairé en toute autonomie. Demandez toujours à la personne si elle aimerait obtenir un soutien</a:t>
            </a:r>
            <a:endParaRPr b="0" lang="en-GB" sz="1200" spc="-1" strike="noStrike">
              <a:latin typeface="Arial"/>
            </a:endParaRPr>
          </a:p>
          <a:p>
            <a:r>
              <a:rPr b="0" lang="en-GB" sz="1200" spc="-1" strike="noStrike">
                <a:solidFill>
                  <a:srgbClr val="000000"/>
                </a:solidFill>
                <a:latin typeface="+mn-lt"/>
              </a:rPr>
              <a:t>pour prendre une décision éclairée.</a:t>
            </a:r>
            <a:endParaRPr b="0" lang="en-GB" sz="1200" spc="-1" strike="noStrike">
              <a:latin typeface="Arial"/>
            </a:endParaRPr>
          </a:p>
          <a:p>
            <a:r>
              <a:rPr b="0" lang="en-GB" sz="1200" spc="-1" strike="noStrike">
                <a:solidFill>
                  <a:srgbClr val="000000"/>
                </a:solidFill>
                <a:latin typeface="+mn-lt"/>
              </a:rPr>
              <a:t>Si vous travaillez avec une personne avec laquelle vous avez du mal à communiquer, posez-vous les questions</a:t>
            </a:r>
            <a:endParaRPr b="0" lang="en-GB" sz="1200" spc="-1" strike="noStrike">
              <a:latin typeface="Arial"/>
            </a:endParaRPr>
          </a:p>
          <a:p>
            <a:r>
              <a:rPr b="0" lang="en-GB" sz="1200" spc="-1" strike="noStrike">
                <a:solidFill>
                  <a:srgbClr val="000000"/>
                </a:solidFill>
                <a:latin typeface="+mn-lt"/>
              </a:rPr>
              <a:t>suivantes :</a:t>
            </a:r>
            <a:endParaRPr b="0" lang="en-GB" sz="1200" spc="-1" strike="noStrike">
              <a:latin typeface="Arial"/>
            </a:endParaRPr>
          </a:p>
          <a:p>
            <a:endParaRPr b="0" lang="en-GB" sz="1200" spc="-1" strike="noStrike">
              <a:latin typeface="Arial"/>
            </a:endParaRPr>
          </a:p>
          <a:p>
            <a:r>
              <a:rPr b="0" lang="en-GB" sz="1200" spc="-1" strike="noStrike">
                <a:solidFill>
                  <a:srgbClr val="000000"/>
                </a:solidFill>
                <a:latin typeface="+mn-lt"/>
                <a:ea typeface="+mn-ea"/>
              </a:rPr>
              <a:t>Avez-vous essayé plus d'une méthode pour transmettre les informations ? Lui avez-vous laissé du temps pour examiner</a:t>
            </a:r>
            <a:endParaRPr b="0" lang="en-GB" sz="1200" spc="-1" strike="noStrike">
              <a:latin typeface="Arial"/>
            </a:endParaRPr>
          </a:p>
          <a:p>
            <a:r>
              <a:rPr b="0" lang="en-GB" sz="1200" spc="-1" strike="noStrike">
                <a:solidFill>
                  <a:srgbClr val="000000"/>
                </a:solidFill>
                <a:latin typeface="+mn-lt"/>
                <a:ea typeface="+mn-ea"/>
              </a:rPr>
              <a:t>les informations et poser des questions ?</a:t>
            </a:r>
            <a:endParaRPr b="0" lang="en-GB" sz="1200" spc="-1" strike="noStrike">
              <a:latin typeface="Arial"/>
            </a:endParaRPr>
          </a:p>
          <a:p>
            <a:endParaRPr b="0" lang="en-GB" sz="1200" spc="-1" strike="noStrike">
              <a:latin typeface="Arial"/>
            </a:endParaRPr>
          </a:p>
          <a:p>
            <a:r>
              <a:rPr b="0" lang="en-GB" sz="1200" spc="-1" strike="noStrike">
                <a:solidFill>
                  <a:srgbClr val="000000"/>
                </a:solidFill>
                <a:latin typeface="+mn-lt"/>
                <a:ea typeface="+mn-ea"/>
              </a:rPr>
              <a:t>Pouvez-vous déterminer si la survivante comprend les informations que vous lui avez fournies et les conséquences</a:t>
            </a:r>
            <a:endParaRPr b="0" lang="en-GB" sz="1200" spc="-1" strike="noStrike">
              <a:latin typeface="Arial"/>
            </a:endParaRPr>
          </a:p>
          <a:p>
            <a:r>
              <a:rPr b="0" lang="en-GB" sz="1200" spc="-1" strike="noStrike">
                <a:solidFill>
                  <a:srgbClr val="000000"/>
                </a:solidFill>
                <a:latin typeface="+mn-lt"/>
                <a:ea typeface="+mn-ea"/>
              </a:rPr>
              <a:t>des décisions qu'il prend ? Comment en êtes-vous arrivé à ce constat ? (par exemple en posant des questions, en discutant, en faisant des gestes ou</a:t>
            </a:r>
            <a:endParaRPr b="0" lang="en-GB" sz="1200" spc="-1" strike="noStrike">
              <a:latin typeface="Arial"/>
            </a:endParaRPr>
          </a:p>
          <a:p>
            <a:r>
              <a:rPr b="0" lang="en-GB" sz="1200" spc="-1" strike="noStrike">
                <a:solidFill>
                  <a:srgbClr val="000000"/>
                </a:solidFill>
                <a:latin typeface="+mn-lt"/>
                <a:ea typeface="+mn-ea"/>
              </a:rPr>
              <a:t>par d'autres moyens ?)</a:t>
            </a:r>
            <a:endParaRPr b="0" lang="en-GB" sz="1200" spc="-1" strike="noStrike">
              <a:latin typeface="Arial"/>
            </a:endParaRPr>
          </a:p>
          <a:p>
            <a:endParaRPr b="0" lang="en-GB" sz="1200" spc="-1" strike="noStrike">
              <a:latin typeface="Arial"/>
            </a:endParaRPr>
          </a:p>
          <a:p>
            <a:r>
              <a:rPr b="0" lang="en-GB" sz="1200" spc="-1" strike="noStrike">
                <a:solidFill>
                  <a:srgbClr val="000000"/>
                </a:solidFill>
                <a:latin typeface="+mn-lt"/>
                <a:ea typeface="+mn-ea"/>
              </a:rPr>
              <a:t> </a:t>
            </a:r>
            <a:r>
              <a:rPr b="0" lang="en-GB" sz="1200" spc="-1" strike="noStrike">
                <a:solidFill>
                  <a:srgbClr val="000000"/>
                </a:solidFill>
                <a:latin typeface="+mn-lt"/>
                <a:ea typeface="+mn-ea"/>
              </a:rPr>
              <a:t>Avez-vous pu vous assurer que les décisions de la survivante sont prises volontairement et qu'elle n'a pas été forcée ou contrainte par d'autres ?</a:t>
            </a:r>
            <a:endParaRPr b="0" lang="en-GB" sz="1200" spc="-1" strike="noStrike">
              <a:latin typeface="Arial"/>
            </a:endParaRPr>
          </a:p>
          <a:p>
            <a:r>
              <a:rPr b="0" lang="en-GB" sz="1200" spc="-1" strike="noStrike">
                <a:solidFill>
                  <a:srgbClr val="000000"/>
                </a:solidFill>
                <a:latin typeface="+mn-lt"/>
                <a:ea typeface="+mn-ea"/>
              </a:rPr>
              <a:t>Comment en êtes-vous arrivé à ce constat ? (Une personne responsable de la survivante ou un membre de sa famille est-il déjà impliqué ? Si tel est le cas, comment ? Cette personne répond-elle aux questions que vous posez pendant votre discussion avec la survivante ?)</a:t>
            </a:r>
            <a:endParaRPr b="0" lang="en-GB" sz="1200" spc="-1" strike="noStrike">
              <a:latin typeface="Arial"/>
            </a:endParaRPr>
          </a:p>
          <a:p>
            <a:endParaRPr b="0" lang="en-GB" sz="1200" spc="-1" strike="noStrike">
              <a:latin typeface="Arial"/>
            </a:endParaRPr>
          </a:p>
          <a:p>
            <a:r>
              <a:rPr b="0" lang="en-GB" sz="2400" spc="-1" strike="noStrike">
                <a:solidFill>
                  <a:srgbClr val="000000"/>
                </a:solidFill>
                <a:latin typeface="+mn-lt"/>
                <a:ea typeface="+mn-ea"/>
              </a:rPr>
              <a:t>Si, après avoir réfléchi à ces questions, vous ne savez toujours pas si une survivante a la capacité de donner son consentement en toute autonomie, vous</a:t>
            </a:r>
            <a:endParaRPr b="0" lang="en-GB" sz="2400" spc="-1" strike="noStrike">
              <a:latin typeface="Arial"/>
            </a:endParaRPr>
          </a:p>
          <a:p>
            <a:r>
              <a:rPr b="0" lang="en-GB" sz="2400" spc="-1" strike="noStrike">
                <a:solidFill>
                  <a:srgbClr val="000000"/>
                </a:solidFill>
                <a:latin typeface="+mn-lt"/>
                <a:ea typeface="+mn-ea"/>
              </a:rPr>
              <a:t>devrez impliquer un superviseur pour vous aider à déterminer si un soutien supplémentaire est nécessaire pour obtenir</a:t>
            </a:r>
            <a:endParaRPr b="0" lang="en-GB" sz="2400" spc="-1" strike="noStrike">
              <a:latin typeface="Arial"/>
            </a:endParaRPr>
          </a:p>
          <a:p>
            <a:r>
              <a:rPr b="0" lang="en-GB" sz="2400" spc="-1" strike="noStrike">
                <a:solidFill>
                  <a:srgbClr val="000000"/>
                </a:solidFill>
                <a:latin typeface="+mn-lt"/>
                <a:ea typeface="+mn-ea"/>
              </a:rPr>
              <a:t>le consentement éclairé. Vous pouvez :</a:t>
            </a:r>
            <a:endParaRPr b="0" lang="en-GB" sz="2400" spc="-1" strike="noStrike">
              <a:latin typeface="Arial"/>
            </a:endParaRPr>
          </a:p>
          <a:p>
            <a:endParaRPr b="0" lang="en-GB" sz="2400" spc="-1" strike="noStrike">
              <a:latin typeface="Arial"/>
            </a:endParaRPr>
          </a:p>
          <a:p>
            <a:r>
              <a:rPr b="1" lang="en-GB" sz="2400" spc="-1" strike="noStrike">
                <a:solidFill>
                  <a:srgbClr val="000000"/>
                </a:solidFill>
                <a:latin typeface="+mn-lt"/>
                <a:ea typeface="+mn-ea"/>
              </a:rPr>
              <a:t>Envisager d'impliquer une personne de confiance qui la soutient</a:t>
            </a:r>
            <a:r>
              <a:rPr b="0" lang="en-GB" sz="2400" spc="-1" strike="noStrike">
                <a:solidFill>
                  <a:srgbClr val="000000"/>
                </a:solidFill>
                <a:latin typeface="+mn-lt"/>
                <a:ea typeface="+mn-ea"/>
              </a:rPr>
              <a:t>. Les membres de la famille, les personnes responsables de la survivante et d'autres personnes</a:t>
            </a:r>
            <a:endParaRPr b="0" lang="en-GB" sz="2400" spc="-1" strike="noStrike">
              <a:latin typeface="Arial"/>
            </a:endParaRPr>
          </a:p>
          <a:p>
            <a:r>
              <a:rPr b="0" lang="en-GB" sz="2400" spc="-1" strike="noStrike">
                <a:solidFill>
                  <a:srgbClr val="000000"/>
                </a:solidFill>
                <a:latin typeface="+mn-lt"/>
                <a:ea typeface="+mn-ea"/>
              </a:rPr>
              <a:t>handicapées peuvent être une ressource précieuse facilitant la compréhension de la personne et la communication avec elle. Si</a:t>
            </a:r>
            <a:endParaRPr b="0" lang="en-GB" sz="2400" spc="-1" strike="noStrike">
              <a:latin typeface="Arial"/>
            </a:endParaRPr>
          </a:p>
          <a:p>
            <a:r>
              <a:rPr b="0" lang="en-GB" sz="2400" spc="-1" strike="noStrike">
                <a:solidFill>
                  <a:srgbClr val="000000"/>
                </a:solidFill>
                <a:latin typeface="+mn-lt"/>
                <a:ea typeface="+mn-ea"/>
              </a:rPr>
              <a:t>vous déterminez que cela est sans danger, demandez la permission de la survivante avant de faire participer une personne en qui elle a confiance à vos</a:t>
            </a:r>
            <a:endParaRPr b="0" lang="en-GB" sz="2400" spc="-1" strike="noStrike">
              <a:latin typeface="Arial"/>
            </a:endParaRPr>
          </a:p>
          <a:p>
            <a:r>
              <a:rPr b="0" lang="en-GB" sz="2400" spc="-1" strike="noStrike">
                <a:solidFill>
                  <a:srgbClr val="000000"/>
                </a:solidFill>
                <a:latin typeface="+mn-lt"/>
                <a:ea typeface="+mn-ea"/>
              </a:rPr>
              <a:t>discussions de manière à faciliter la communication et à améliorer sa capacité à fournir son consentement</a:t>
            </a:r>
            <a:endParaRPr b="0" lang="en-GB" sz="2400" spc="-1" strike="noStrike">
              <a:latin typeface="Arial"/>
            </a:endParaRPr>
          </a:p>
          <a:p>
            <a:r>
              <a:rPr b="0" lang="en-GB" sz="2400" spc="-1" strike="noStrike">
                <a:solidFill>
                  <a:srgbClr val="000000"/>
                </a:solidFill>
                <a:latin typeface="+mn-lt"/>
                <a:ea typeface="+mn-ea"/>
              </a:rPr>
              <a:t>éclairé. Laissez la survivante identifier qui elle aimerait impliquer, et cherchez tout signe indiquant qu'elle est d'accord</a:t>
            </a:r>
            <a:endParaRPr b="0" lang="en-GB" sz="2400" spc="-1" strike="noStrike">
              <a:latin typeface="Arial"/>
            </a:endParaRPr>
          </a:p>
          <a:p>
            <a:r>
              <a:rPr b="0" lang="en-GB" sz="2400" spc="-1" strike="noStrike">
                <a:solidFill>
                  <a:srgbClr val="000000"/>
                </a:solidFill>
                <a:latin typeface="+mn-lt"/>
                <a:ea typeface="+mn-ea"/>
              </a:rPr>
              <a:t>ou non avec les suggestions faites par la personne qui lui apporte son soutien. Vous devrez soigneusement vérifier que</a:t>
            </a:r>
            <a:endParaRPr b="0" lang="en-GB" sz="2400" spc="-1" strike="noStrike">
              <a:latin typeface="Arial"/>
            </a:endParaRPr>
          </a:p>
          <a:p>
            <a:r>
              <a:rPr b="0" lang="en-GB" sz="2400" spc="-1" strike="noStrike">
                <a:solidFill>
                  <a:srgbClr val="000000"/>
                </a:solidFill>
                <a:latin typeface="+mn-lt"/>
                <a:ea typeface="+mn-ea"/>
              </a:rPr>
              <a:t>la personne qui apporte son soutien n'accapare pas le processus de décision. Nous discuterons de cela dans les prochaines diapositives.   </a:t>
            </a:r>
            <a:endParaRPr b="0" lang="en-GB" sz="2400" spc="-1" strike="noStrike">
              <a:latin typeface="Arial"/>
            </a:endParaRPr>
          </a:p>
          <a:p>
            <a:pPr marL="216000" indent="-216000">
              <a:lnSpc>
                <a:spcPct val="100000"/>
              </a:lnSpc>
            </a:pPr>
            <a:endParaRPr b="0" lang="en-GB" sz="2400" spc="-1" strike="noStrike">
              <a:latin typeface="Arial"/>
            </a:endParaRPr>
          </a:p>
          <a:p>
            <a:pPr marL="216000" indent="-216000">
              <a:lnSpc>
                <a:spcPct val="100000"/>
              </a:lnSpc>
            </a:pPr>
            <a:endParaRPr b="0" lang="en-GB" sz="2400" spc="-1" strike="noStrike">
              <a:latin typeface="Arial"/>
            </a:endParaRPr>
          </a:p>
          <a:p>
            <a:pPr marL="216000" indent="-216000">
              <a:lnSpc>
                <a:spcPct val="100000"/>
              </a:lnSpc>
            </a:pPr>
            <a:r>
              <a:rPr b="0" lang="en-GB" sz="2000" spc="-1" strike="noStrike">
                <a:solidFill>
                  <a:srgbClr val="000000"/>
                </a:solidFill>
                <a:latin typeface="+mn-lt"/>
                <a:ea typeface="+mn-ea"/>
              </a:rPr>
              <a:t> </a:t>
            </a:r>
            <a:endParaRPr b="0" lang="en-GB" sz="2000" spc="-1" strike="noStrike">
              <a:latin typeface="Arial"/>
            </a:endParaRPr>
          </a:p>
        </p:txBody>
      </p:sp>
      <p:sp>
        <p:nvSpPr>
          <p:cNvPr id="300" name="TextShape 2"/>
          <p:cNvSpPr txBox="1"/>
          <p:nvPr/>
        </p:nvSpPr>
        <p:spPr>
          <a:xfrm>
            <a:off x="3884760" y="8685360"/>
            <a:ext cx="2971440" cy="458280"/>
          </a:xfrm>
          <a:prstGeom prst="rect">
            <a:avLst/>
          </a:prstGeom>
          <a:noFill/>
          <a:ln>
            <a:noFill/>
          </a:ln>
        </p:spPr>
        <p:txBody>
          <a:bodyPr anchor="b"/>
          <a:p>
            <a:pPr algn="r">
              <a:lnSpc>
                <a:spcPct val="100000"/>
              </a:lnSpc>
            </a:pPr>
            <a:fld id="{43609A4F-699C-4B39-AC04-B109B5EFDB4B}"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1" name="PlaceHolder 1"/>
          <p:cNvSpPr>
            <a:spLocks noGrp="1"/>
          </p:cNvSpPr>
          <p:nvPr>
            <p:ph type="body"/>
          </p:nvPr>
        </p:nvSpPr>
        <p:spPr>
          <a:xfrm>
            <a:off x="685800" y="4400640"/>
            <a:ext cx="5486040" cy="3600000"/>
          </a:xfrm>
          <a:prstGeom prst="rect">
            <a:avLst/>
          </a:prstGeom>
        </p:spPr>
        <p:txBody>
          <a:bodyPr/>
          <a:p>
            <a:pPr marL="216000" indent="-216000">
              <a:lnSpc>
                <a:spcPct val="100000"/>
              </a:lnSpc>
            </a:pPr>
            <a:r>
              <a:rPr b="0" lang="en-GB" sz="2400" spc="-1" strike="noStrike">
                <a:latin typeface="Arial"/>
              </a:rPr>
              <a:t>Si l'intervenant conclut qu'une survivante n'a pas la capacité de fournir son consentement éclairé, il devra suivre les principes suivants pour identifier les décisions qui sont prises dans le meilleur intérêt de la survivante :</a:t>
            </a:r>
            <a:endParaRPr b="0" lang="en-GB" sz="2400" spc="-1" strike="noStrike">
              <a:latin typeface="Arial"/>
            </a:endParaRPr>
          </a:p>
          <a:p>
            <a:pPr marL="216000" indent="-216000">
              <a:lnSpc>
                <a:spcPct val="100000"/>
              </a:lnSpc>
            </a:pPr>
            <a:r>
              <a:rPr b="1" lang="en-GB" sz="2400" spc="-1" strike="noStrike">
                <a:latin typeface="Arial"/>
              </a:rPr>
              <a:t>Sécurité </a:t>
            </a:r>
            <a:r>
              <a:rPr b="0" lang="en-GB" sz="2400" spc="-1" strike="noStrike">
                <a:latin typeface="Arial"/>
              </a:rPr>
              <a:t>: la décision/l'action protège-t-elle la survivante d'éventuels actes de maltraitance ?</a:t>
            </a:r>
            <a:endParaRPr b="0" lang="en-GB" sz="2400" spc="-1" strike="noStrike">
              <a:latin typeface="Arial"/>
            </a:endParaRPr>
          </a:p>
          <a:p>
            <a:pPr marL="216000" indent="-216000">
              <a:lnSpc>
                <a:spcPct val="100000"/>
              </a:lnSpc>
            </a:pPr>
            <a:r>
              <a:rPr b="1" lang="en-GB" sz="2400" spc="-1" strike="noStrike">
                <a:latin typeface="Arial"/>
              </a:rPr>
              <a:t>Autonomisation </a:t>
            </a:r>
            <a:r>
              <a:rPr b="0" lang="en-GB" sz="2400" spc="-1" strike="noStrike">
                <a:latin typeface="Arial"/>
              </a:rPr>
              <a:t>: la décision/l'action répond-elle aux intérêts et/ou aux besoins de la survivante ?</a:t>
            </a:r>
            <a:endParaRPr b="0" lang="en-GB" sz="2400" spc="-1" strike="noStrike">
              <a:latin typeface="Arial"/>
            </a:endParaRPr>
          </a:p>
          <a:p>
            <a:pPr marL="216000" indent="-216000">
              <a:lnSpc>
                <a:spcPct val="100000"/>
              </a:lnSpc>
            </a:pPr>
            <a:r>
              <a:rPr b="1" lang="en-GB" sz="2400" spc="-1" strike="noStrike">
                <a:latin typeface="Arial"/>
              </a:rPr>
              <a:t>Analyse coût-bénéfice </a:t>
            </a:r>
            <a:r>
              <a:rPr b="0" lang="en-GB" sz="2400" spc="-1" strike="noStrike">
                <a:latin typeface="Arial"/>
              </a:rPr>
              <a:t>: les avantages éventuels de la décision/l'action compensent-ils les risques encourus ?</a:t>
            </a:r>
            <a:endParaRPr b="0" lang="en-GB" sz="2400" spc="-1" strike="noStrike">
              <a:latin typeface="Arial"/>
            </a:endParaRPr>
          </a:p>
          <a:p>
            <a:pPr marL="216000" indent="-216000">
              <a:lnSpc>
                <a:spcPct val="100000"/>
              </a:lnSpc>
            </a:pPr>
            <a:r>
              <a:rPr b="1" lang="en-GB" sz="2400" spc="-1" strike="noStrike">
                <a:latin typeface="Arial"/>
              </a:rPr>
              <a:t>Bénéfice thérapeutique </a:t>
            </a:r>
            <a:r>
              <a:rPr b="0" lang="en-GB" sz="2400" spc="-1" strike="noStrike">
                <a:latin typeface="Arial"/>
              </a:rPr>
              <a:t>: la décision/l'action favorise-t-elle le développement et le rétablissement de la survivante ?</a:t>
            </a:r>
            <a:endParaRPr b="0" lang="en-GB" sz="2400" spc="-1" strike="noStrike">
              <a:latin typeface="Arial"/>
            </a:endParaRPr>
          </a:p>
          <a:p>
            <a:pPr marL="216000" indent="-216000">
              <a:lnSpc>
                <a:spcPct val="100000"/>
              </a:lnSpc>
            </a:pPr>
            <a:endParaRPr b="0" lang="en-GB" sz="2400" spc="-1" strike="noStrike">
              <a:latin typeface="Arial"/>
            </a:endParaRPr>
          </a:p>
          <a:p>
            <a:pPr marL="216000" indent="-216000">
              <a:lnSpc>
                <a:spcPct val="100000"/>
              </a:lnSpc>
            </a:pPr>
            <a:r>
              <a:rPr b="1" lang="en-GB" sz="2400" spc="-1" strike="noStrike">
                <a:latin typeface="Arial"/>
              </a:rPr>
              <a:t>**Si vous avez le temps, vous pouvez également distribuer des copies du diagramme figurant à la page 145 des directives en matière de gestion des cas de VBG, qui souligne le processus permettant de déterminer la capacité d'une personne handicapée à fournir son consentement éclairé.**</a:t>
            </a:r>
            <a:endParaRPr b="0" lang="en-GB" sz="2400" spc="-1" strike="noStrike">
              <a:latin typeface="Arial"/>
            </a:endParaRPr>
          </a:p>
          <a:p>
            <a:pPr marL="216000" indent="-216000">
              <a:lnSpc>
                <a:spcPct val="100000"/>
              </a:lnSpc>
            </a:pPr>
            <a:endParaRPr b="0" lang="en-GB" sz="2400" spc="-1" strike="noStrike">
              <a:latin typeface="Arial"/>
            </a:endParaRPr>
          </a:p>
          <a:p>
            <a:pPr>
              <a:lnSpc>
                <a:spcPct val="100000"/>
              </a:lnSpc>
            </a:pPr>
            <a:endParaRPr b="0" lang="en-GB" sz="2400" spc="-1" strike="noStrike">
              <a:latin typeface="Arial"/>
            </a:endParaRPr>
          </a:p>
          <a:p>
            <a:pPr>
              <a:lnSpc>
                <a:spcPct val="100000"/>
              </a:lnSpc>
            </a:pPr>
            <a:endParaRPr b="0" lang="en-GB" sz="2400" spc="-1" strike="noStrike">
              <a:latin typeface="Arial"/>
            </a:endParaRPr>
          </a:p>
        </p:txBody>
      </p:sp>
      <p:sp>
        <p:nvSpPr>
          <p:cNvPr id="302" name="TextShape 2"/>
          <p:cNvSpPr txBox="1"/>
          <p:nvPr/>
        </p:nvSpPr>
        <p:spPr>
          <a:xfrm>
            <a:off x="3884760" y="8685360"/>
            <a:ext cx="2971440" cy="458280"/>
          </a:xfrm>
          <a:prstGeom prst="rect">
            <a:avLst/>
          </a:prstGeom>
          <a:noFill/>
          <a:ln>
            <a:noFill/>
          </a:ln>
        </p:spPr>
        <p:txBody>
          <a:bodyPr anchor="b"/>
          <a:p>
            <a:pPr algn="r">
              <a:lnSpc>
                <a:spcPct val="100000"/>
              </a:lnSpc>
            </a:pPr>
            <a:fld id="{160EFC62-C347-444D-A718-009BCF89081E}"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3" name="PlaceHolder 1"/>
          <p:cNvSpPr>
            <a:spLocks noGrp="1"/>
          </p:cNvSpPr>
          <p:nvPr>
            <p:ph type="body"/>
          </p:nvPr>
        </p:nvSpPr>
        <p:spPr>
          <a:xfrm>
            <a:off x="685800" y="4400640"/>
            <a:ext cx="5486040" cy="3600000"/>
          </a:xfrm>
          <a:prstGeom prst="rect">
            <a:avLst/>
          </a:prstGeom>
        </p:spPr>
        <p:txBody>
          <a:bodyPr/>
          <a:p>
            <a:r>
              <a:rPr b="1" lang="en-GB" sz="2000" spc="-1" strike="noStrike">
                <a:latin typeface="Arial"/>
              </a:rPr>
              <a:t>**Distribuez à chaque participant le document 17C.2, détaillant l'histoire de Maria et les questions portant sur celle-ci. Demandez-leur de réfléchir entre eux aux 5 questions, puis de rejoindre l'ensemble du groupe pour présenter leurs conclusions.**</a:t>
            </a:r>
            <a:endParaRPr b="0" lang="en-GB" sz="2000" spc="-1" strike="noStrike">
              <a:latin typeface="Arial"/>
            </a:endParaRPr>
          </a:p>
          <a:p>
            <a:endParaRPr b="0" lang="en-GB" sz="2000" spc="-1" strike="noStrike">
              <a:latin typeface="Arial"/>
            </a:endParaRPr>
          </a:p>
          <a:p>
            <a:r>
              <a:rPr b="0" lang="en-GB" sz="2000" spc="-1" strike="noStrike">
                <a:latin typeface="Arial"/>
              </a:rPr>
              <a:t>D'après les informations présentées dans le scénario ci-dessus, il ne serait PAS idéal de demander à Maria d'effectuer un signalement contre son agresseur, car ce n'est pas ce qu'elle souhaite, cela pourrait la mettre en danger, et également car elle ne comprend pas ce que pourrait représenter pour elle une future implication dans des procédures pénales. Globalement, demander à Maria d'effectuer un signalement ne favorise pas sa guérison, son rétablissement ou son autonomisation. </a:t>
            </a:r>
            <a:endParaRPr b="0" lang="en-GB" sz="2000" spc="-1" strike="noStrike">
              <a:latin typeface="Arial"/>
            </a:endParaRPr>
          </a:p>
          <a:p>
            <a:endParaRPr b="0" lang="en-GB" sz="2000" spc="-1" strike="noStrike">
              <a:latin typeface="Arial"/>
            </a:endParaRPr>
          </a:p>
          <a:p>
            <a:r>
              <a:rPr b="0" lang="en-GB" sz="2000" spc="-1" strike="noStrike">
                <a:latin typeface="Arial"/>
              </a:rPr>
              <a:t>En ce qui concerne les parents de Maria, nous devons nous assurer que nous passons du temps à travailler avec eux sans porter de jugement, en reconnaissant leurs préoccupations et leur désir d'aller voir la police, tout en cherchant à savoir s'ils comprennent les hésitations de Maria et s'ils se rendent compte que cela pourrait davantage nuire à Maria si elle le faisait.  Vous veillerez également à insister sur l'importance d'une réaction encourageante de la part des personnes responsables de la survivante pour sa guérison et son rétablissement. Cela peut faire une énorme différence dans le processus de rétablissement de Maria de savoir que ses parents la soutiennent et l'aiment.  </a:t>
            </a:r>
            <a:endParaRPr b="0" lang="en-GB" sz="2000" spc="-1" strike="noStrike">
              <a:latin typeface="Arial"/>
            </a:endParaRPr>
          </a:p>
        </p:txBody>
      </p:sp>
      <p:sp>
        <p:nvSpPr>
          <p:cNvPr id="304" name="TextShape 2"/>
          <p:cNvSpPr txBox="1"/>
          <p:nvPr/>
        </p:nvSpPr>
        <p:spPr>
          <a:xfrm>
            <a:off x="3884760" y="8685360"/>
            <a:ext cx="2971440" cy="458280"/>
          </a:xfrm>
          <a:prstGeom prst="rect">
            <a:avLst/>
          </a:prstGeom>
          <a:noFill/>
          <a:ln>
            <a:noFill/>
          </a:ln>
        </p:spPr>
        <p:txBody>
          <a:bodyPr anchor="b"/>
          <a:p>
            <a:pPr algn="r">
              <a:lnSpc>
                <a:spcPct val="100000"/>
              </a:lnSpc>
            </a:pPr>
            <a:fld id="{32042720-F98A-4C46-BD5D-CA2A694ED437}"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5" name="PlaceHolder 1"/>
          <p:cNvSpPr>
            <a:spLocks noGrp="1"/>
          </p:cNvSpPr>
          <p:nvPr>
            <p:ph type="body"/>
          </p:nvPr>
        </p:nvSpPr>
        <p:spPr>
          <a:xfrm>
            <a:off x="685800" y="4400640"/>
            <a:ext cx="5486040" cy="3600000"/>
          </a:xfrm>
          <a:prstGeom prst="rect">
            <a:avLst/>
          </a:prstGeom>
        </p:spPr>
        <p:txBody>
          <a:bodyPr/>
          <a:p>
            <a:r>
              <a:rPr b="0" lang="en-GB" sz="1200" spc="-1" strike="noStrike">
                <a:solidFill>
                  <a:srgbClr val="000000"/>
                </a:solidFill>
                <a:latin typeface="+mn-lt"/>
              </a:rPr>
              <a:t>Il peut être très utile et, dans certains cas, nécessaire de travailler avec la/les</a:t>
            </a:r>
            <a:endParaRPr b="0" lang="en-GB" sz="1200" spc="-1" strike="noStrike">
              <a:latin typeface="Arial"/>
            </a:endParaRPr>
          </a:p>
          <a:p>
            <a:r>
              <a:rPr b="0" lang="en-GB" sz="1200" spc="-1" strike="noStrike">
                <a:solidFill>
                  <a:srgbClr val="000000"/>
                </a:solidFill>
                <a:latin typeface="+mn-lt"/>
              </a:rPr>
              <a:t>personne(s) responsable(s) de la survivante et/ou les membres de sa famille. Toutefois, cela peut également compliquer les efforts visant à favoriser la</a:t>
            </a:r>
            <a:endParaRPr b="0" lang="en-GB" sz="1200" spc="-1" strike="noStrike">
              <a:latin typeface="Arial"/>
            </a:endParaRPr>
          </a:p>
          <a:p>
            <a:r>
              <a:rPr b="0" lang="en-GB" sz="1200" spc="-1" strike="noStrike">
                <a:solidFill>
                  <a:srgbClr val="000000"/>
                </a:solidFill>
                <a:latin typeface="+mn-lt"/>
              </a:rPr>
              <a:t>sécurité, la confidentialité et les intérêts de la survivante. Les personnes handicapées doivent toujours être consultées sur</a:t>
            </a:r>
            <a:endParaRPr b="0" lang="en-GB" sz="1200" spc="-1" strike="noStrike">
              <a:latin typeface="Arial"/>
            </a:endParaRPr>
          </a:p>
          <a:p>
            <a:r>
              <a:rPr b="0" lang="en-GB" sz="1200" spc="-1" strike="noStrike">
                <a:solidFill>
                  <a:srgbClr val="000000"/>
                </a:solidFill>
                <a:latin typeface="+mn-lt"/>
              </a:rPr>
              <a:t>l'implication des personnes qui en ont la charge et des membres de leur famille, comme c'est le cas pour toutes les survivantes. Vous devrez systématiquement</a:t>
            </a:r>
            <a:endParaRPr b="0" lang="en-GB" sz="1200" spc="-1" strike="noStrike">
              <a:latin typeface="Arial"/>
            </a:endParaRPr>
          </a:p>
          <a:p>
            <a:r>
              <a:rPr b="0" lang="en-GB" sz="1200" spc="-1" strike="noStrike">
                <a:solidFill>
                  <a:srgbClr val="000000"/>
                </a:solidFill>
                <a:latin typeface="+mn-lt"/>
              </a:rPr>
              <a:t>évaluer les risques et les avantages inhérents à l'implication d'une personne responsable des soins de la survivante, et vous demander continuellement s'il est nécessaire et sûr</a:t>
            </a:r>
            <a:endParaRPr b="0" lang="en-GB" sz="1200" spc="-1" strike="noStrike">
              <a:latin typeface="Arial"/>
            </a:endParaRPr>
          </a:p>
          <a:p>
            <a:r>
              <a:rPr b="0" lang="en-GB" sz="1200" spc="-1" strike="noStrike">
                <a:solidFill>
                  <a:srgbClr val="000000"/>
                </a:solidFill>
                <a:latin typeface="+mn-lt"/>
              </a:rPr>
              <a:t>de l'impliquer et, finalement, si cela confère à la survivante des moyens d'action. Voici quelques éléments importants dont il faut se rappeler lorsque vous travaillez avec les personnes responsables des survivantes</a:t>
            </a:r>
            <a:endParaRPr b="0" lang="en-GB" sz="1200" spc="-1" strike="noStrike">
              <a:latin typeface="Arial"/>
            </a:endParaRPr>
          </a:p>
          <a:p>
            <a:r>
              <a:rPr b="0" lang="en-GB" sz="1200" spc="-1" strike="noStrike">
                <a:solidFill>
                  <a:srgbClr val="000000"/>
                </a:solidFill>
                <a:latin typeface="+mn-lt"/>
              </a:rPr>
              <a:t>et les membres de leur famille :</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Évaluez la sécurité. </a:t>
            </a:r>
            <a:r>
              <a:rPr b="0" lang="en-GB" sz="1200" spc="-1" strike="noStrike">
                <a:solidFill>
                  <a:srgbClr val="000000"/>
                </a:solidFill>
                <a:latin typeface="+mn-lt"/>
                <a:ea typeface="+mn-ea"/>
              </a:rPr>
              <a:t>Effectuez systématiquement une évaluation approfondie de la sécurité pour éviter les actes de maltraitance potentiels de la part des personnes qui offrent</a:t>
            </a:r>
            <a:endParaRPr b="0" lang="en-GB" sz="1200" spc="-1" strike="noStrike">
              <a:latin typeface="Arial"/>
            </a:endParaRPr>
          </a:p>
          <a:p>
            <a:r>
              <a:rPr b="0" lang="en-GB" sz="1200" spc="-1" strike="noStrike">
                <a:solidFill>
                  <a:srgbClr val="000000"/>
                </a:solidFill>
                <a:latin typeface="+mn-lt"/>
                <a:ea typeface="+mn-ea"/>
              </a:rPr>
              <a:t>leur assistance, car très souvent, l'agresseur est quelqu'un que la survivante connaît, et il peut s'agir de la personne qui lui fournit des soins</a:t>
            </a:r>
            <a:endParaRPr b="0" lang="en-GB" sz="1200" spc="-1" strike="noStrike">
              <a:latin typeface="Arial"/>
            </a:endParaRPr>
          </a:p>
          <a:p>
            <a:r>
              <a:rPr b="0" lang="en-GB" sz="1200" spc="-1" strike="noStrike">
                <a:solidFill>
                  <a:srgbClr val="000000"/>
                </a:solidFill>
                <a:latin typeface="+mn-lt"/>
                <a:ea typeface="+mn-ea"/>
              </a:rPr>
              <a:t>et une assistance au quotidien.</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Concentrez-vous sur la survivante. </a:t>
            </a:r>
            <a:r>
              <a:rPr b="0" lang="en-GB" sz="1200" spc="-1" strike="noStrike">
                <a:solidFill>
                  <a:srgbClr val="000000"/>
                </a:solidFill>
                <a:latin typeface="+mn-lt"/>
                <a:ea typeface="+mn-ea"/>
              </a:rPr>
              <a:t>La survivante est la personne qui cherche à bénéficier des services, et toutes les actions doivent être guidées par leur</a:t>
            </a:r>
            <a:endParaRPr b="0" lang="en-GB" sz="1200" spc="-1" strike="noStrike">
              <a:latin typeface="Arial"/>
            </a:endParaRPr>
          </a:p>
          <a:p>
            <a:r>
              <a:rPr b="0" lang="en-GB" sz="1200" spc="-1" strike="noStrike">
                <a:solidFill>
                  <a:srgbClr val="000000"/>
                </a:solidFill>
                <a:latin typeface="+mn-lt"/>
                <a:ea typeface="+mn-ea"/>
              </a:rPr>
              <a:t>volonté et leurs préférences. Les intérêts des membres de sa famille et des personnes qui en ont la charge peuvent être liés ou non à la volonté et</a:t>
            </a:r>
            <a:endParaRPr b="0" lang="en-GB" sz="1200" spc="-1" strike="noStrike">
              <a:latin typeface="Arial"/>
            </a:endParaRPr>
          </a:p>
          <a:p>
            <a:r>
              <a:rPr b="0" lang="en-GB" sz="1200" spc="-1" strike="noStrike">
                <a:solidFill>
                  <a:srgbClr val="000000"/>
                </a:solidFill>
                <a:latin typeface="+mn-lt"/>
                <a:ea typeface="+mn-ea"/>
              </a:rPr>
              <a:t>aux préférences de la survivante. Maintenez avant tout la communication et établissez une coopération avec la survivante, et demandez-lui</a:t>
            </a:r>
            <a:endParaRPr b="0" lang="en-GB" sz="1200" spc="-1" strike="noStrike">
              <a:latin typeface="Arial"/>
            </a:endParaRPr>
          </a:p>
          <a:p>
            <a:r>
              <a:rPr b="0" lang="en-GB" sz="1200" spc="-1" strike="noStrike">
                <a:solidFill>
                  <a:srgbClr val="000000"/>
                </a:solidFill>
                <a:latin typeface="+mn-lt"/>
                <a:ea typeface="+mn-ea"/>
              </a:rPr>
              <a:t>sa permission avant de communiquer avec la personne responsable d'elle ou un membre de sa famille.</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Préservez la confidentialité. </a:t>
            </a:r>
            <a:r>
              <a:rPr b="0" lang="en-GB" sz="1200" spc="-1" strike="noStrike">
                <a:solidFill>
                  <a:srgbClr val="000000"/>
                </a:solidFill>
                <a:latin typeface="+mn-lt"/>
                <a:ea typeface="+mn-ea"/>
              </a:rPr>
              <a:t>Si la survivante divulgue des informations qu'elle ne veut pas partager avec la personne qui en a la charge/</a:t>
            </a:r>
            <a:endParaRPr b="0" lang="en-GB" sz="1200" spc="-1" strike="noStrike">
              <a:latin typeface="Arial"/>
            </a:endParaRPr>
          </a:p>
          <a:p>
            <a:r>
              <a:rPr b="0" lang="en-GB" sz="1200" spc="-1" strike="noStrike">
                <a:solidFill>
                  <a:srgbClr val="000000"/>
                </a:solidFill>
                <a:latin typeface="+mn-lt"/>
                <a:ea typeface="+mn-ea"/>
              </a:rPr>
              <a:t>les membres de sa famille, vous devez respecter et préserver la confidentialité. Ne transmettez pas les informations</a:t>
            </a:r>
            <a:endParaRPr b="0" lang="en-GB" sz="1200" spc="-1" strike="noStrike">
              <a:latin typeface="Arial"/>
            </a:endParaRPr>
          </a:p>
          <a:p>
            <a:r>
              <a:rPr b="0" lang="en-GB" sz="1200" spc="-1" strike="noStrike">
                <a:solidFill>
                  <a:srgbClr val="000000"/>
                </a:solidFill>
                <a:latin typeface="+mn-lt"/>
                <a:ea typeface="+mn-ea"/>
              </a:rPr>
              <a:t>de la survivante, même à la personne qui en a la charge, sans son consentement explicite. Lorsque vous partagez des informations,</a:t>
            </a:r>
            <a:endParaRPr b="0" lang="en-GB" sz="1200" spc="-1" strike="noStrike">
              <a:latin typeface="Arial"/>
            </a:endParaRPr>
          </a:p>
          <a:p>
            <a:r>
              <a:rPr b="0" lang="en-GB" sz="1200" spc="-1" strike="noStrike">
                <a:solidFill>
                  <a:srgbClr val="000000"/>
                </a:solidFill>
                <a:latin typeface="+mn-lt"/>
                <a:ea typeface="+mn-ea"/>
              </a:rPr>
              <a:t>réfléchissez toujours à la raison pour laquelle la personne responsable de la survivante en a besoin, et ne lui transmettez que ce qui est nécessaire pour faciliter les soins.</a:t>
            </a:r>
            <a:endParaRPr b="0" lang="en-GB" sz="1200" spc="-1" strike="noStrike">
              <a:latin typeface="Arial"/>
            </a:endParaRPr>
          </a:p>
          <a:p>
            <a:r>
              <a:rPr b="0" lang="en-GB" sz="1200" spc="-1" strike="noStrike">
                <a:solidFill>
                  <a:srgbClr val="000000"/>
                </a:solidFill>
                <a:latin typeface="+mn-lt"/>
                <a:ea typeface="+mn-ea"/>
              </a:rPr>
              <a:t>Par exemple, vous pouvez organiser une séance conjointe avec une survivante et la personne qui en a la charge afin d'examiner un plan d'action personnalisé, car</a:t>
            </a:r>
            <a:endParaRPr b="0" lang="en-GB" sz="1200" spc="-1" strike="noStrike">
              <a:latin typeface="Arial"/>
            </a:endParaRPr>
          </a:p>
          <a:p>
            <a:r>
              <a:rPr b="0" lang="en-GB" sz="1200" spc="-1" strike="noStrike">
                <a:solidFill>
                  <a:srgbClr val="000000"/>
                </a:solidFill>
                <a:latin typeface="+mn-lt"/>
                <a:ea typeface="+mn-ea"/>
              </a:rPr>
              <a:t>ce dernier nécessite l'implication de la personne responsable de la survivante ou d'un membre de sa famille. Dans ce cas, elle doit uniquement savoir ce qui est pertinent pour</a:t>
            </a:r>
            <a:endParaRPr b="0" lang="en-GB" sz="1200" spc="-1" strike="noStrike">
              <a:latin typeface="Arial"/>
            </a:endParaRPr>
          </a:p>
          <a:p>
            <a:r>
              <a:rPr b="0" lang="en-GB" sz="1200" spc="-1" strike="noStrike">
                <a:solidFill>
                  <a:srgbClr val="000000"/>
                </a:solidFill>
                <a:latin typeface="+mn-lt"/>
                <a:ea typeface="+mn-ea"/>
              </a:rPr>
              <a:t>faciliter cette partie des soins de la survivante. Enfin, si une personne responsable de la survivante ou un membre de sa famille est impliqué dans le</a:t>
            </a:r>
            <a:endParaRPr b="0" lang="en-GB" sz="1200" spc="-1" strike="noStrike">
              <a:latin typeface="Arial"/>
            </a:endParaRPr>
          </a:p>
          <a:p>
            <a:r>
              <a:rPr b="0" lang="en-GB" sz="1200" spc="-1" strike="noStrike">
                <a:solidFill>
                  <a:srgbClr val="000000"/>
                </a:solidFill>
                <a:latin typeface="+mn-lt"/>
                <a:ea typeface="+mn-ea"/>
              </a:rPr>
              <a:t>processus de gestion des cas, il/elle devra également préserver la confidentialité. Assurez-vous que vous l'expliquez clairement à la</a:t>
            </a:r>
            <a:endParaRPr b="0" lang="en-GB" sz="1200" spc="-1" strike="noStrike">
              <a:latin typeface="Arial"/>
            </a:endParaRPr>
          </a:p>
          <a:p>
            <a:r>
              <a:rPr b="0" lang="en-GB" sz="1200" spc="-1" strike="noStrike">
                <a:solidFill>
                  <a:srgbClr val="000000"/>
                </a:solidFill>
                <a:latin typeface="+mn-lt"/>
                <a:ea typeface="+mn-ea"/>
              </a:rPr>
              <a:t>personne dès le début.</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Soutenez la personne responsable de la survivante ou le membre de sa famille. </a:t>
            </a:r>
            <a:r>
              <a:rPr b="0" lang="en-GB" sz="1200" spc="-1" strike="noStrike">
                <a:solidFill>
                  <a:srgbClr val="000000"/>
                </a:solidFill>
                <a:latin typeface="+mn-lt"/>
                <a:ea typeface="+mn-ea"/>
              </a:rPr>
              <a:t>Si vous déterminez que la personne responsable de la survivante ou le membre de sa famille impliqué(e) est fiable et digne de confiance,</a:t>
            </a:r>
            <a:endParaRPr b="0" lang="en-GB" sz="1200" spc="-1" strike="noStrike">
              <a:latin typeface="Arial"/>
            </a:endParaRPr>
          </a:p>
          <a:p>
            <a:r>
              <a:rPr b="0" lang="en-GB" sz="1200" spc="-1" strike="noStrike">
                <a:solidFill>
                  <a:srgbClr val="000000"/>
                </a:solidFill>
                <a:latin typeface="+mn-lt"/>
                <a:ea typeface="+mn-ea"/>
              </a:rPr>
              <a:t>vous devez également le/la soutenir. Lui fournir des informations précises sur les risques</a:t>
            </a:r>
            <a:endParaRPr b="0" lang="en-GB" sz="1200" spc="-1" strike="noStrike">
              <a:latin typeface="Arial"/>
            </a:endParaRPr>
          </a:p>
          <a:p>
            <a:r>
              <a:rPr b="0" lang="en-GB" sz="1200" spc="-1" strike="noStrike">
                <a:solidFill>
                  <a:srgbClr val="000000"/>
                </a:solidFill>
                <a:latin typeface="+mn-lt"/>
                <a:ea typeface="+mn-ea"/>
              </a:rPr>
              <a:t>et les conséquences des VBG et du traumatisme peut l'aider à comprendre ce que la survivante endure et comment la soutenir</a:t>
            </a:r>
            <a:endParaRPr b="0" lang="en-GB" sz="1200" spc="-1" strike="noStrike">
              <a:latin typeface="Arial"/>
            </a:endParaRPr>
          </a:p>
          <a:p>
            <a:r>
              <a:rPr b="0" lang="en-GB" sz="1200" spc="-1" strike="noStrike">
                <a:solidFill>
                  <a:srgbClr val="000000"/>
                </a:solidFill>
                <a:latin typeface="+mn-lt"/>
                <a:ea typeface="+mn-ea"/>
              </a:rPr>
              <a:t>au mieux. Les personnes responsables d'une survivante peuvent être enclines à le blâmer, et assurez-vous donc de bien leur expliquer que ce qui s'est passé</a:t>
            </a:r>
            <a:endParaRPr b="0" lang="en-GB" sz="1200" spc="-1" strike="noStrike">
              <a:latin typeface="Arial"/>
            </a:endParaRPr>
          </a:p>
          <a:p>
            <a:r>
              <a:rPr b="0" lang="en-GB" sz="1200" spc="-1" strike="noStrike">
                <a:solidFill>
                  <a:srgbClr val="000000"/>
                </a:solidFill>
                <a:latin typeface="+mn-lt"/>
                <a:ea typeface="+mn-ea"/>
              </a:rPr>
              <a:t>n'était pas de la faute de la survivante. Les personnes responsables d'une survivante peuvent également se reprocher de ne pas être capables de le protéger</a:t>
            </a:r>
            <a:endParaRPr b="0" lang="en-GB" sz="1200" spc="-1" strike="noStrike">
              <a:latin typeface="Arial"/>
            </a:endParaRPr>
          </a:p>
          <a:p>
            <a:r>
              <a:rPr b="0" lang="en-GB" sz="1200" spc="-1" strike="noStrike">
                <a:solidFill>
                  <a:srgbClr val="000000"/>
                </a:solidFill>
                <a:latin typeface="+mn-lt"/>
                <a:ea typeface="+mn-ea"/>
              </a:rPr>
              <a:t>de la violence. Il peut être important pour les personnes responsables d'une survivante d'entendre qu'ils apportent un soutien, qu'ils ne sont pas culpabilisants et</a:t>
            </a:r>
            <a:endParaRPr b="0" lang="en-GB" sz="1200" spc="-1" strike="noStrike">
              <a:latin typeface="Arial"/>
            </a:endParaRPr>
          </a:p>
          <a:p>
            <a:r>
              <a:rPr b="0" lang="en-GB" sz="1200" spc="-1" strike="noStrike">
                <a:solidFill>
                  <a:srgbClr val="000000"/>
                </a:solidFill>
                <a:latin typeface="+mn-lt"/>
                <a:ea typeface="+mn-ea"/>
              </a:rPr>
              <a:t>ne portent aucun jugement. En les soutenant, vous renforcez également leur capacité à soutenir la survivante.</a:t>
            </a:r>
            <a:endParaRPr b="0" lang="en-GB" sz="1200" spc="-1" strike="noStrike">
              <a:latin typeface="Arial"/>
            </a:endParaRPr>
          </a:p>
        </p:txBody>
      </p:sp>
      <p:sp>
        <p:nvSpPr>
          <p:cNvPr id="306" name="TextShape 2"/>
          <p:cNvSpPr txBox="1"/>
          <p:nvPr/>
        </p:nvSpPr>
        <p:spPr>
          <a:xfrm>
            <a:off x="3884760" y="8685360"/>
            <a:ext cx="2971440" cy="458280"/>
          </a:xfrm>
          <a:prstGeom prst="rect">
            <a:avLst/>
          </a:prstGeom>
          <a:noFill/>
          <a:ln>
            <a:noFill/>
          </a:ln>
        </p:spPr>
        <p:txBody>
          <a:bodyPr anchor="b"/>
          <a:p>
            <a:pPr algn="r">
              <a:lnSpc>
                <a:spcPct val="100000"/>
              </a:lnSpc>
            </a:pPr>
            <a:fld id="{2FD40455-6EAC-420C-A19F-BEA876D34AA7}"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PlaceHolder 1"/>
          <p:cNvSpPr>
            <a:spLocks noGrp="1"/>
          </p:cNvSpPr>
          <p:nvPr>
            <p:ph type="body"/>
          </p:nvPr>
        </p:nvSpPr>
        <p:spPr>
          <a:xfrm>
            <a:off x="685800" y="4400640"/>
            <a:ext cx="5486040" cy="3600000"/>
          </a:xfrm>
          <a:prstGeom prst="rect">
            <a:avLst/>
          </a:prstGeom>
        </p:spPr>
        <p:txBody>
          <a:bodyPr/>
          <a:p>
            <a:r>
              <a:rPr b="1" lang="en-GB" sz="1200" spc="-1" strike="noStrike">
                <a:solidFill>
                  <a:srgbClr val="000000"/>
                </a:solidFill>
                <a:latin typeface="+mn-lt"/>
              </a:rPr>
              <a:t>Vue d'ensemble – Module 17C : Gestion des cas de VBG concernant les survivantes handicapées</a:t>
            </a:r>
            <a:endParaRPr b="0" lang="en-GB" sz="1200" spc="-1" strike="noStrike">
              <a:latin typeface="Arial"/>
            </a:endParaRPr>
          </a:p>
          <a:p>
            <a:r>
              <a:rPr b="0" lang="en-GB" sz="1200" spc="-1" strike="noStrike">
                <a:solidFill>
                  <a:srgbClr val="000000"/>
                </a:solidFill>
                <a:latin typeface="+mn-lt"/>
              </a:rPr>
              <a:t> </a:t>
            </a:r>
            <a:endParaRPr b="0" lang="en-GB" sz="1200" spc="-1" strike="noStrike">
              <a:latin typeface="Arial"/>
            </a:endParaRPr>
          </a:p>
          <a:p>
            <a:r>
              <a:rPr b="1" lang="en-GB" sz="1200" spc="-1" strike="noStrike">
                <a:solidFill>
                  <a:srgbClr val="000000"/>
                </a:solidFill>
                <a:latin typeface="+mn-lt"/>
              </a:rPr>
              <a:t>Objectifs de la formation</a:t>
            </a:r>
            <a:endParaRPr b="0" lang="en-GB" sz="1200" spc="-1" strike="noStrike">
              <a:latin typeface="Arial"/>
            </a:endParaRPr>
          </a:p>
          <a:p>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Comprendre les différents handicaps dont les survivantes peuvent souffrir.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Identifier les différentes techniques de communication dans le cadre du travail avec les survivantes handicapées.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Élaborer un plan visant à assurer la sécurité de manière sensible et exhaustive avec les survivantes handicapées. </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solidFill>
                  <a:srgbClr val="000000"/>
                </a:solidFill>
                <a:latin typeface="+mn-lt"/>
                <a:ea typeface="+mn-ea"/>
              </a:rPr>
              <a:t>Durée </a:t>
            </a:r>
            <a:r>
              <a:rPr b="0" lang="en-GB" sz="1200" spc="-1" strike="noStrike">
                <a:solidFill>
                  <a:srgbClr val="000000"/>
                </a:solidFill>
                <a:latin typeface="+mn-lt"/>
                <a:ea typeface="+mn-ea"/>
              </a:rPr>
              <a:t>: 1 heure </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solidFill>
                  <a:srgbClr val="000000"/>
                </a:solidFill>
                <a:latin typeface="+mn-lt"/>
                <a:ea typeface="+mn-ea"/>
              </a:rPr>
              <a:t>Matériel</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Document 17C.1 – Roue du pouvoir et du contrôle (un par participant)</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Document 17C.2 – Travailler avec les personnes responsables des survivantes (un par participant)</a:t>
            </a:r>
            <a:endParaRPr b="0" lang="en-GB" sz="1200" spc="-1" strike="noStrike">
              <a:latin typeface="Arial"/>
            </a:endParaRPr>
          </a:p>
          <a:p>
            <a:pPr>
              <a:lnSpc>
                <a:spcPct val="100000"/>
              </a:lnSpc>
            </a:pPr>
            <a:r>
              <a:rPr b="0" lang="en-GB" sz="2000" spc="-1" strike="noStrike">
                <a:solidFill>
                  <a:srgbClr val="000000"/>
                </a:solidFill>
                <a:latin typeface="+mn-lt"/>
                <a:ea typeface="+mn-ea"/>
              </a:rPr>
              <a:t> </a:t>
            </a:r>
            <a:r>
              <a:rPr b="0" lang="en-GB" sz="1200" spc="-1" strike="noStrike">
                <a:solidFill>
                  <a:srgbClr val="000000"/>
                </a:solidFill>
                <a:latin typeface="+mn-lt"/>
                <a:ea typeface="+mn-ea"/>
              </a:rPr>
              <a:t> </a:t>
            </a:r>
            <a:endParaRPr b="0" lang="en-GB" sz="1200" spc="-1" strike="noStrike">
              <a:latin typeface="Arial"/>
            </a:endParaRPr>
          </a:p>
          <a:p>
            <a:pPr>
              <a:lnSpc>
                <a:spcPct val="100000"/>
              </a:lnSpc>
            </a:pPr>
            <a:r>
              <a:rPr b="1" lang="en-GB" sz="1200" spc="-1" strike="noStrike">
                <a:solidFill>
                  <a:srgbClr val="000000"/>
                </a:solidFill>
                <a:latin typeface="+mn-lt"/>
                <a:ea typeface="+mn-ea"/>
              </a:rPr>
              <a:t>Préparation</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Imprimez les documents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Préparez la salle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Revoyez les diapositives et les notes du formateur</a:t>
            </a:r>
            <a:endParaRPr b="0" lang="en-GB" sz="1200" spc="-1" strike="noStrike">
              <a:latin typeface="Arial"/>
            </a:endParaRPr>
          </a:p>
          <a:p>
            <a:pPr>
              <a:lnSpc>
                <a:spcPct val="100000"/>
              </a:lnSpc>
            </a:pPr>
            <a:r>
              <a:rPr b="0" lang="en-GB" sz="1200" spc="-1" strike="noStrike">
                <a:solidFill>
                  <a:srgbClr val="000000"/>
                </a:solidFill>
                <a:latin typeface="+mn-lt"/>
                <a:ea typeface="+mn-ea"/>
              </a:rPr>
              <a:t> </a:t>
            </a:r>
            <a:endParaRPr b="0" lang="en-GB" sz="1200" spc="-1" strike="noStrike">
              <a:latin typeface="Arial"/>
            </a:endParaRPr>
          </a:p>
          <a:p>
            <a:pPr>
              <a:lnSpc>
                <a:spcPct val="100000"/>
              </a:lnSpc>
            </a:pPr>
            <a:r>
              <a:rPr b="1" lang="en-GB" sz="1200" spc="-1" strike="noStrike">
                <a:solidFill>
                  <a:srgbClr val="000000"/>
                </a:solidFill>
                <a:latin typeface="+mn-lt"/>
                <a:ea typeface="+mn-ea"/>
              </a:rPr>
              <a:t>Programme</a:t>
            </a:r>
            <a:endParaRPr b="0" lang="en-GB" sz="1200" spc="-1" strike="noStrike">
              <a:latin typeface="Arial"/>
            </a:endParaRPr>
          </a:p>
          <a:p>
            <a:pPr>
              <a:lnSpc>
                <a:spcPct val="100000"/>
              </a:lnSpc>
            </a:pPr>
            <a:endParaRPr b="0" lang="en-GB" sz="1200" spc="-1" strike="noStrike">
              <a:latin typeface="Arial"/>
            </a:endParaRPr>
          </a:p>
          <a:p>
            <a:pPr>
              <a:lnSpc>
                <a:spcPct val="100000"/>
              </a:lnSpc>
            </a:pPr>
            <a:r>
              <a:rPr b="0" lang="en-GB" sz="1200" spc="-1" strike="noStrike">
                <a:solidFill>
                  <a:srgbClr val="000000"/>
                </a:solidFill>
                <a:latin typeface="+mn-lt"/>
                <a:ea typeface="+mn-ea"/>
              </a:rPr>
              <a:t>5 minutes – Objectifs et Introduction (1-6)</a:t>
            </a:r>
            <a:endParaRPr b="0" lang="en-GB" sz="1200" spc="-1" strike="noStrike">
              <a:latin typeface="Arial"/>
            </a:endParaRPr>
          </a:p>
          <a:p>
            <a:pPr>
              <a:lnSpc>
                <a:spcPct val="100000"/>
              </a:lnSpc>
            </a:pPr>
            <a:r>
              <a:rPr b="0" lang="en-GB" sz="1200" spc="-1" strike="noStrike">
                <a:solidFill>
                  <a:srgbClr val="000000"/>
                </a:solidFill>
                <a:latin typeface="+mn-lt"/>
                <a:ea typeface="+mn-ea"/>
              </a:rPr>
              <a:t>10 minutes – Activité Travailler avec les survivantes (7)</a:t>
            </a:r>
            <a:endParaRPr b="0" lang="en-GB" sz="1200" spc="-1" strike="noStrike">
              <a:latin typeface="Arial"/>
            </a:endParaRPr>
          </a:p>
          <a:p>
            <a:pPr>
              <a:lnSpc>
                <a:spcPct val="100000"/>
              </a:lnSpc>
            </a:pPr>
            <a:r>
              <a:rPr b="0" lang="en-GB" sz="1200" spc="-1" strike="noStrike">
                <a:solidFill>
                  <a:srgbClr val="000000"/>
                </a:solidFill>
                <a:latin typeface="+mn-lt"/>
                <a:ea typeface="+mn-ea"/>
              </a:rPr>
              <a:t>10 minutes – Travailler avec les survivantes/Communication (8-16)</a:t>
            </a:r>
            <a:endParaRPr b="0" lang="en-GB" sz="1200" spc="-1" strike="noStrike">
              <a:latin typeface="Arial"/>
            </a:endParaRPr>
          </a:p>
          <a:p>
            <a:pPr>
              <a:lnSpc>
                <a:spcPct val="100000"/>
              </a:lnSpc>
            </a:pPr>
            <a:r>
              <a:rPr b="0" lang="en-GB" sz="1200" spc="-1" strike="noStrike">
                <a:solidFill>
                  <a:srgbClr val="000000"/>
                </a:solidFill>
                <a:latin typeface="+mn-lt"/>
                <a:ea typeface="+mn-ea"/>
              </a:rPr>
              <a:t>10 minutes – Consentement éclairé (17-20)</a:t>
            </a:r>
            <a:endParaRPr b="0" lang="en-GB" sz="1200" spc="-1" strike="noStrike">
              <a:latin typeface="Arial"/>
            </a:endParaRPr>
          </a:p>
          <a:p>
            <a:pPr>
              <a:lnSpc>
                <a:spcPct val="100000"/>
              </a:lnSpc>
            </a:pPr>
            <a:r>
              <a:rPr b="0" lang="en-GB" sz="1200" spc="-1" strike="noStrike">
                <a:solidFill>
                  <a:srgbClr val="000000"/>
                </a:solidFill>
                <a:latin typeface="+mn-lt"/>
                <a:ea typeface="+mn-ea"/>
              </a:rPr>
              <a:t>10</a:t>
            </a:r>
            <a:r>
              <a:rPr b="0" lang="en-GB" sz="2000" spc="-1" strike="noStrike">
                <a:solidFill>
                  <a:srgbClr val="000000"/>
                </a:solidFill>
                <a:latin typeface="+mn-lt"/>
                <a:ea typeface="+mn-ea"/>
              </a:rPr>
              <a:t> </a:t>
            </a:r>
            <a:r>
              <a:rPr b="0" lang="en-GB" sz="1200" spc="-1" strike="noStrike">
                <a:solidFill>
                  <a:srgbClr val="000000"/>
                </a:solidFill>
                <a:latin typeface="+mn-lt"/>
                <a:ea typeface="+mn-ea"/>
              </a:rPr>
              <a:t>minutes – Activité Travailler avec les personnes responsables des survivantes (21)</a:t>
            </a:r>
            <a:endParaRPr b="0" lang="en-GB" sz="1200" spc="-1" strike="noStrike">
              <a:latin typeface="Arial"/>
            </a:endParaRPr>
          </a:p>
          <a:p>
            <a:pPr>
              <a:lnSpc>
                <a:spcPct val="100000"/>
              </a:lnSpc>
            </a:pPr>
            <a:r>
              <a:rPr b="0" lang="en-GB" sz="1200" spc="-1" strike="noStrike">
                <a:solidFill>
                  <a:srgbClr val="000000"/>
                </a:solidFill>
                <a:latin typeface="+mn-lt"/>
                <a:ea typeface="+mn-ea"/>
              </a:rPr>
              <a:t>10 minutes – Élaboration d'un plan visant à assurer la sécurité (22)</a:t>
            </a:r>
            <a:endParaRPr b="0" lang="en-GB" sz="1200" spc="-1" strike="noStrike">
              <a:latin typeface="Arial"/>
            </a:endParaRPr>
          </a:p>
          <a:p>
            <a:pPr>
              <a:lnSpc>
                <a:spcPct val="100000"/>
              </a:lnSpc>
            </a:pPr>
            <a:r>
              <a:rPr b="0" lang="en-GB" sz="1200" spc="-1" strike="noStrike">
                <a:solidFill>
                  <a:srgbClr val="000000"/>
                </a:solidFill>
                <a:latin typeface="+mn-lt"/>
                <a:ea typeface="+mn-ea"/>
              </a:rPr>
              <a:t>5</a:t>
            </a:r>
            <a:r>
              <a:rPr b="0" lang="en-GB" sz="2000" spc="-1" strike="noStrike">
                <a:solidFill>
                  <a:srgbClr val="000000"/>
                </a:solidFill>
                <a:latin typeface="+mn-lt"/>
                <a:ea typeface="+mn-ea"/>
              </a:rPr>
              <a:t> </a:t>
            </a:r>
            <a:r>
              <a:rPr b="0" lang="en-GB" sz="1200" spc="-1" strike="noStrike">
                <a:solidFill>
                  <a:srgbClr val="000000"/>
                </a:solidFill>
                <a:latin typeface="+mn-lt"/>
                <a:ea typeface="+mn-ea"/>
              </a:rPr>
              <a:t>minutes – Conclusion (23)</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solidFill>
                  <a:srgbClr val="000000"/>
                </a:solidFill>
                <a:latin typeface="+mn-lt"/>
                <a:ea typeface="+mn-ea"/>
              </a:rPr>
              <a:t>Notes techniques</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solidFill>
                  <a:srgbClr val="000000"/>
                </a:solidFill>
                <a:latin typeface="+mn-lt"/>
                <a:ea typeface="+mn-ea"/>
              </a:rPr>
              <a:t>À l'aide de ce module</a:t>
            </a:r>
            <a:endParaRPr b="0" lang="en-GB" sz="1200" spc="-1" strike="noStrike">
              <a:latin typeface="Arial"/>
            </a:endParaRPr>
          </a:p>
          <a:p>
            <a:pPr>
              <a:lnSpc>
                <a:spcPct val="100000"/>
              </a:lnSpc>
            </a:pPr>
            <a:r>
              <a:rPr b="0" lang="en-GB" sz="1200" spc="-1" strike="noStrike">
                <a:solidFill>
                  <a:srgbClr val="000000"/>
                </a:solidFill>
                <a:latin typeface="+mn-lt"/>
                <a:ea typeface="+mn-ea"/>
              </a:rPr>
              <a:t>Rappelez-vous que le fait de travailler avec des survivantes handicapées ne change pas le processus et les principes fondamentaux de la gestion des cas. Ce module souligne au contraire quelques éléments à prendre en considération tout au long du processus de gestion des cas.  </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solidFill>
                  <a:srgbClr val="000000"/>
                </a:solidFill>
                <a:latin typeface="+mn-lt"/>
                <a:ea typeface="+mn-ea"/>
              </a:rPr>
              <a:t>Connaissances des formateurs</a:t>
            </a:r>
            <a:endParaRPr b="0" lang="en-GB" sz="1200" spc="-1" strike="noStrike">
              <a:latin typeface="Arial"/>
            </a:endParaRPr>
          </a:p>
          <a:p>
            <a:pPr>
              <a:lnSpc>
                <a:spcPct val="100000"/>
              </a:lnSpc>
            </a:pPr>
            <a:r>
              <a:rPr b="0" lang="en-GB" sz="1200" spc="-1" strike="noStrike">
                <a:solidFill>
                  <a:srgbClr val="000000"/>
                </a:solidFill>
                <a:latin typeface="+mn-lt"/>
                <a:ea typeface="+mn-ea"/>
              </a:rPr>
              <a:t>Les formateurs doivent connaître les différents types de handicap, la terminologie et le code de conduite appropriés dans le lieu où le programme est mis en place. Ils doivent également savoir quelles ressources sont disponibles au niveau local pour travailler avec les survivantes handicapées.</a:t>
            </a:r>
            <a:r>
              <a:rPr b="0" lang="en-GB" sz="2000" spc="-1" strike="noStrike">
                <a:solidFill>
                  <a:srgbClr val="000000"/>
                </a:solidFill>
                <a:latin typeface="+mn-lt"/>
                <a:ea typeface="+mn-ea"/>
              </a:rPr>
              <a:t> </a:t>
            </a:r>
            <a:endParaRPr b="0" lang="en-GB" sz="2000" spc="-1" strike="noStrike">
              <a:latin typeface="Arial"/>
            </a:endParaRPr>
          </a:p>
          <a:p>
            <a:pPr>
              <a:lnSpc>
                <a:spcPct val="100000"/>
              </a:lnSpc>
            </a:pPr>
            <a:endParaRPr b="0" lang="en-GB" sz="2000" spc="-1" strike="noStrike">
              <a:latin typeface="Arial"/>
            </a:endParaRPr>
          </a:p>
          <a:p>
            <a:pPr>
              <a:lnSpc>
                <a:spcPct val="100000"/>
              </a:lnSpc>
            </a:pPr>
            <a:r>
              <a:rPr b="1" lang="en-GB" sz="1200" spc="-1" strike="noStrike">
                <a:solidFill>
                  <a:srgbClr val="000000"/>
                </a:solidFill>
                <a:latin typeface="+mn-lt"/>
                <a:ea typeface="+mn-ea"/>
              </a:rPr>
              <a:t>Points clés</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Les survivantes handicapées peuvent être particulièrement exposées à la violence, en raison des dynamiques du pouvoir liées à la dépendance vis-à-vis des personnes qui en ont la responsabilité.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Adaptez votre communication aux connaissances et aux capacités de la survivante. Si vous doutez de l'approche à adopter, posez la question. Laissez-vous guider par la survivante et son comportement.</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Il est important d'impliquer les personnes responsables des survivantes, mais cela comporte également un certain risque puisqu'elles peuvent aussi être les agresseurs. Faites attention à la dynamique entre la survivante et la personne qui en a la charge. </a:t>
            </a:r>
            <a:endParaRPr b="0" lang="en-GB" sz="1200" spc="-1" strike="noStrike">
              <a:latin typeface="Arial"/>
            </a:endParaRPr>
          </a:p>
          <a:p>
            <a:pPr marL="171360" indent="-171000">
              <a:lnSpc>
                <a:spcPct val="100000"/>
              </a:lnSpc>
              <a:buClr>
                <a:srgbClr val="000000"/>
              </a:buClr>
              <a:buFont typeface="Arial"/>
              <a:buChar char="•"/>
            </a:pPr>
            <a:r>
              <a:rPr b="0" lang="en-GB" sz="1200" spc="-1" strike="noStrike">
                <a:solidFill>
                  <a:srgbClr val="000000"/>
                </a:solidFill>
                <a:latin typeface="+mn-lt"/>
                <a:ea typeface="+mn-ea"/>
              </a:rPr>
              <a:t>Il faut toujours partir du principe qu'une survivante peut fournir son consentement éclairé, mais assurez-vous qu'elle comprend bien ce qui se passe tout au long du processus. Si la survivante ne peut pas fournir son consentement éclairé et/ou lorsque les personnes qui en ont la charge sont impliquées dans le processus de gestion des cas, utilisez les principes de sécurité, d'autonomisation, d’évaluation coût-bénéfice et de bénéfice thérapeutique pour déterminer si une action se fait dans le meilleur intérêt de la survivante. </a:t>
            </a:r>
            <a:endParaRPr b="0" lang="en-GB" sz="1200" spc="-1" strike="noStrike">
              <a:latin typeface="Arial"/>
            </a:endParaRPr>
          </a:p>
        </p:txBody>
      </p:sp>
      <p:sp>
        <p:nvSpPr>
          <p:cNvPr id="274" name="TextShape 2"/>
          <p:cNvSpPr txBox="1"/>
          <p:nvPr/>
        </p:nvSpPr>
        <p:spPr>
          <a:xfrm>
            <a:off x="3884760" y="8685360"/>
            <a:ext cx="2971440" cy="458280"/>
          </a:xfrm>
          <a:prstGeom prst="rect">
            <a:avLst/>
          </a:prstGeom>
          <a:noFill/>
          <a:ln>
            <a:noFill/>
          </a:ln>
        </p:spPr>
        <p:txBody>
          <a:bodyPr anchor="b"/>
          <a:p>
            <a:pPr algn="r">
              <a:lnSpc>
                <a:spcPct val="100000"/>
              </a:lnSpc>
            </a:pPr>
            <a:fld id="{98E52157-4C8E-42C4-995A-8969D8B3FE70}"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7" name="PlaceHolder 1"/>
          <p:cNvSpPr>
            <a:spLocks noGrp="1"/>
          </p:cNvSpPr>
          <p:nvPr>
            <p:ph type="body"/>
          </p:nvPr>
        </p:nvSpPr>
        <p:spPr>
          <a:xfrm>
            <a:off x="685800" y="4400640"/>
            <a:ext cx="5486040" cy="3600000"/>
          </a:xfrm>
          <a:prstGeom prst="rect">
            <a:avLst/>
          </a:prstGeom>
        </p:spPr>
        <p:txBody>
          <a:bodyPr/>
          <a:p>
            <a:r>
              <a:rPr b="1" lang="en-GB" sz="2000" spc="-1" strike="noStrike">
                <a:latin typeface="Arial"/>
              </a:rPr>
              <a:t>**Réfléchissez avec les participants :  quels éléments supplémentaires devez-vous prendre en considération pour l'élaboration d'un plan visant à assurer la sécurité des survivantes handicapées ?  Notez les réponses sur un paperboard.  Puis revoyez les diapositives.  **</a:t>
            </a:r>
            <a:r>
              <a:rPr b="0" lang="en-GB" sz="2000" spc="-1" strike="noStrike">
                <a:latin typeface="Arial"/>
              </a:rPr>
              <a:t> </a:t>
            </a:r>
            <a:endParaRPr b="0" lang="en-GB" sz="2000" spc="-1" strike="noStrike">
              <a:latin typeface="Arial"/>
            </a:endParaRPr>
          </a:p>
          <a:p>
            <a:endParaRPr b="0" lang="en-GB" sz="2000" spc="-1" strike="noStrike">
              <a:latin typeface="Arial"/>
            </a:endParaRPr>
          </a:p>
          <a:p>
            <a:r>
              <a:rPr b="0" lang="en-GB" sz="1200" spc="-1" strike="noStrike">
                <a:solidFill>
                  <a:srgbClr val="000000"/>
                </a:solidFill>
                <a:latin typeface="+mn-lt"/>
              </a:rPr>
              <a:t>Les plans visant à assurer la sécurité des survivantes handicapées doivent être individualisés et prendre en compte les éléments suivants :</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rPr>
              <a:t>Le handicap et les conditions de vie spécifiques de la personne et les moyens par lesquels un agresseur peut essayer d'exploiter le</a:t>
            </a:r>
            <a:endParaRPr b="0" lang="en-GB" sz="1200" spc="-1" strike="noStrike">
              <a:latin typeface="Arial"/>
            </a:endParaRPr>
          </a:p>
          <a:p>
            <a:pPr marL="216000" indent="-216000">
              <a:lnSpc>
                <a:spcPct val="100000"/>
              </a:lnSpc>
            </a:pPr>
            <a:r>
              <a:rPr b="0" lang="en-GB" sz="1200" spc="-1" strike="noStrike">
                <a:solidFill>
                  <a:srgbClr val="000000"/>
                </a:solidFill>
                <a:latin typeface="+mn-lt"/>
              </a:rPr>
              <a:t>handicap de la survivante afin de l'isoler, l'empêcher de partir ou lui faire du mal.</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rPr>
              <a:t>La façon dont les déficiences de la survivante peuvent entraver l'exécution du plan visant à assurer sa sécurité, et l'ajustement du plan si nécessaire.</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rPr>
              <a:t>Les points spécifiques au handicap dont la personne peut avoir besoin dans le cadre de la mise en œuvre du plan visant à assurer sa sécurité, tels que des médicaments,</a:t>
            </a:r>
            <a:endParaRPr b="0" lang="en-GB" sz="1200" spc="-1" strike="noStrike">
              <a:latin typeface="Arial"/>
            </a:endParaRPr>
          </a:p>
          <a:p>
            <a:pPr marL="216000" indent="-216000">
              <a:lnSpc>
                <a:spcPct val="100000"/>
              </a:lnSpc>
            </a:pPr>
            <a:r>
              <a:rPr b="0" lang="en-GB" sz="1200" spc="-1" strike="noStrike">
                <a:solidFill>
                  <a:srgbClr val="000000"/>
                </a:solidFill>
                <a:latin typeface="+mn-lt"/>
              </a:rPr>
              <a:t>des équipements ou du matériel d'assistance, ou de la documentation pertinente relative au soutien juridique ou en matière de santé.</a:t>
            </a:r>
            <a:endParaRPr b="0" lang="en-GB" sz="1200" spc="-1" strike="noStrike">
              <a:latin typeface="Arial"/>
            </a:endParaRPr>
          </a:p>
          <a:p>
            <a:pPr marL="216000" indent="-216000">
              <a:lnSpc>
                <a:spcPct val="100000"/>
              </a:lnSpc>
            </a:pPr>
            <a:endParaRPr b="0" lang="en-GB" sz="1200" spc="-1" strike="noStrike">
              <a:latin typeface="Arial"/>
            </a:endParaRPr>
          </a:p>
        </p:txBody>
      </p:sp>
      <p:sp>
        <p:nvSpPr>
          <p:cNvPr id="308" name="TextShape 2"/>
          <p:cNvSpPr txBox="1"/>
          <p:nvPr/>
        </p:nvSpPr>
        <p:spPr>
          <a:xfrm>
            <a:off x="3884760" y="8685360"/>
            <a:ext cx="2971440" cy="458280"/>
          </a:xfrm>
          <a:prstGeom prst="rect">
            <a:avLst/>
          </a:prstGeom>
          <a:noFill/>
          <a:ln>
            <a:noFill/>
          </a:ln>
        </p:spPr>
        <p:txBody>
          <a:bodyPr anchor="b"/>
          <a:p>
            <a:pPr algn="r">
              <a:lnSpc>
                <a:spcPct val="100000"/>
              </a:lnSpc>
            </a:pPr>
            <a:fld id="{8EDEFC22-A7E6-4CAD-8E60-450E91D2BC88}"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PlaceHolder 1"/>
          <p:cNvSpPr>
            <a:spLocks noGrp="1"/>
          </p:cNvSpPr>
          <p:nvPr>
            <p:ph type="body"/>
          </p:nvPr>
        </p:nvSpPr>
        <p:spPr>
          <a:xfrm>
            <a:off x="685800" y="4400640"/>
            <a:ext cx="5486040" cy="3600000"/>
          </a:xfrm>
          <a:prstGeom prst="rect">
            <a:avLst/>
          </a:prstGeom>
        </p:spPr>
        <p:txBody>
          <a:bodyPr/>
          <a:p>
            <a:pPr>
              <a:lnSpc>
                <a:spcPct val="100000"/>
              </a:lnSpc>
            </a:pPr>
            <a:r>
              <a:rPr b="1" lang="en-GB" sz="2000" spc="-1" strike="noStrike">
                <a:latin typeface="Arial"/>
              </a:rPr>
              <a:t>**Examinez les points clés de la session.**</a:t>
            </a:r>
            <a:endParaRPr b="0" lang="en-GB" sz="2000" spc="-1" strike="noStrike">
              <a:latin typeface="Arial"/>
            </a:endParaRPr>
          </a:p>
          <a:p>
            <a:pPr>
              <a:lnSpc>
                <a:spcPct val="100000"/>
              </a:lnSpc>
            </a:pPr>
            <a:endParaRPr b="0" lang="en-GB" sz="2000" spc="-1" strike="noStrike">
              <a:latin typeface="Arial"/>
            </a:endParaRPr>
          </a:p>
          <a:p>
            <a:pPr>
              <a:lnSpc>
                <a:spcPct val="100000"/>
              </a:lnSpc>
            </a:pPr>
            <a:r>
              <a:rPr b="0" lang="en-GB" sz="2000" spc="-1" strike="noStrike">
                <a:latin typeface="Arial"/>
              </a:rPr>
              <a:t>Merci de votre attention. Avant de terminer, j'aimerais vous laisser la parole pour que vous puissiez me poser vos questions et me faire part de vos doutes et de vos réflexions. </a:t>
            </a:r>
            <a:endParaRPr b="0" lang="en-GB" sz="2000" spc="-1" strike="noStrike">
              <a:latin typeface="Arial"/>
            </a:endParaRPr>
          </a:p>
          <a:p>
            <a:pPr>
              <a:lnSpc>
                <a:spcPct val="100000"/>
              </a:lnSpc>
            </a:pPr>
            <a:endParaRPr b="0" lang="en-GB" sz="2000" spc="-1" strike="noStrike">
              <a:latin typeface="Arial"/>
            </a:endParaRPr>
          </a:p>
          <a:p>
            <a:pPr>
              <a:lnSpc>
                <a:spcPct val="100000"/>
              </a:lnSpc>
            </a:pPr>
            <a:r>
              <a:rPr b="0" lang="en-GB" sz="2000" spc="-1" strike="noStrike">
                <a:latin typeface="Arial"/>
              </a:rPr>
              <a:t>*</a:t>
            </a:r>
            <a:r>
              <a:rPr b="1" lang="en-GB" sz="2000" spc="-1" strike="noStrike">
                <a:latin typeface="Arial"/>
              </a:rPr>
              <a:t>Posez des questions si nécessaire : </a:t>
            </a:r>
            <a:endParaRPr b="0" lang="en-GB" sz="2000" spc="-1" strike="noStrike">
              <a:latin typeface="Arial"/>
            </a:endParaRPr>
          </a:p>
          <a:p>
            <a:pPr>
              <a:lnSpc>
                <a:spcPct val="100000"/>
              </a:lnSpc>
            </a:pPr>
            <a:endParaRPr b="0" lang="en-GB" sz="2000" spc="-1" strike="noStrike">
              <a:latin typeface="Arial"/>
            </a:endParaRPr>
          </a:p>
          <a:p>
            <a:pPr>
              <a:lnSpc>
                <a:spcPct val="100000"/>
              </a:lnSpc>
            </a:pPr>
            <a:r>
              <a:rPr b="0" lang="en-GB" sz="2000" spc="-1" strike="noStrike">
                <a:latin typeface="Arial"/>
              </a:rPr>
              <a:t>-   Qu'avez-vous pensé de cette session ? </a:t>
            </a:r>
            <a:endParaRPr b="0" lang="en-GB" sz="2000" spc="-1" strike="noStrike">
              <a:latin typeface="Arial"/>
            </a:endParaRPr>
          </a:p>
          <a:p>
            <a:pPr marL="171360" indent="-171000">
              <a:lnSpc>
                <a:spcPct val="100000"/>
              </a:lnSpc>
              <a:buClr>
                <a:srgbClr val="000000"/>
              </a:buClr>
              <a:buFont typeface="StarSymbol"/>
              <a:buChar char="-"/>
            </a:pPr>
            <a:r>
              <a:rPr b="0" lang="en-GB" sz="2000" spc="-1" strike="noStrike">
                <a:latin typeface="Arial"/>
              </a:rPr>
              <a:t>Qu'est-ce que vous avez trouvé facile ? Qu'est-ce que vous avez trouvé difficile ? </a:t>
            </a:r>
            <a:endParaRPr b="0" lang="en-GB" sz="2000" spc="-1" strike="noStrike">
              <a:latin typeface="Arial"/>
            </a:endParaRPr>
          </a:p>
          <a:p>
            <a:pPr marL="171360" indent="-171000">
              <a:lnSpc>
                <a:spcPct val="100000"/>
              </a:lnSpc>
              <a:buClr>
                <a:srgbClr val="000000"/>
              </a:buClr>
              <a:buFont typeface="StarSymbol"/>
              <a:buChar char="-"/>
            </a:pPr>
            <a:r>
              <a:rPr b="0" lang="en-GB" sz="2000" spc="-1" strike="noStrike">
                <a:latin typeface="Arial"/>
              </a:rPr>
              <a:t>De quoi avez-vous besoin pour continuer d'y penser plus tard ?</a:t>
            </a:r>
            <a:endParaRPr b="0" lang="en-GB" sz="2000" spc="-1" strike="noStrike">
              <a:latin typeface="Arial"/>
            </a:endParaRPr>
          </a:p>
          <a:p>
            <a:pPr>
              <a:lnSpc>
                <a:spcPct val="100000"/>
              </a:lnSpc>
            </a:pPr>
            <a:endParaRPr b="0" lang="en-GB" sz="2000" spc="-1" strike="noStrike">
              <a:latin typeface="Arial"/>
            </a:endParaRPr>
          </a:p>
        </p:txBody>
      </p:sp>
      <p:sp>
        <p:nvSpPr>
          <p:cNvPr id="310" name="TextShape 2"/>
          <p:cNvSpPr txBox="1"/>
          <p:nvPr/>
        </p:nvSpPr>
        <p:spPr>
          <a:xfrm>
            <a:off x="3884760" y="8685360"/>
            <a:ext cx="2971440" cy="458280"/>
          </a:xfrm>
          <a:prstGeom prst="rect">
            <a:avLst/>
          </a:prstGeom>
          <a:noFill/>
          <a:ln>
            <a:noFill/>
          </a:ln>
        </p:spPr>
        <p:txBody>
          <a:bodyPr anchor="b"/>
          <a:p>
            <a:pPr algn="r">
              <a:lnSpc>
                <a:spcPct val="100000"/>
              </a:lnSpc>
            </a:pPr>
            <a:fld id="{3DB6CFFC-EDFC-484B-ABF8-9A02630E5732}"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5" name="PlaceHolder 1"/>
          <p:cNvSpPr>
            <a:spLocks noGrp="1"/>
          </p:cNvSpPr>
          <p:nvPr>
            <p:ph type="body"/>
          </p:nvPr>
        </p:nvSpPr>
        <p:spPr>
          <a:xfrm>
            <a:off x="685800" y="4400640"/>
            <a:ext cx="5486040" cy="3600000"/>
          </a:xfrm>
          <a:prstGeom prst="rect">
            <a:avLst/>
          </a:prstGeom>
        </p:spPr>
        <p:txBody>
          <a:bodyPr/>
          <a:p>
            <a:r>
              <a:rPr b="0" lang="en-GB" sz="1200" spc="-1" strike="noStrike">
                <a:solidFill>
                  <a:srgbClr val="000000"/>
                </a:solidFill>
                <a:latin typeface="+mn-lt"/>
              </a:rPr>
              <a:t>Il y a handicap lorsqu'un problème de santé interagit avec des barrières sociétales, ce qui fait qu'il est difficile d'exécuter les gestes</a:t>
            </a:r>
            <a:endParaRPr b="0" lang="en-GB" sz="1200" spc="-1" strike="noStrike">
              <a:latin typeface="Arial"/>
            </a:endParaRPr>
          </a:p>
          <a:p>
            <a:r>
              <a:rPr b="0" lang="en-GB" sz="1200" spc="-1" strike="noStrike">
                <a:solidFill>
                  <a:srgbClr val="000000"/>
                </a:solidFill>
                <a:latin typeface="+mn-lt"/>
              </a:rPr>
              <a:t>quotidiens et de participer à la vie de la communauté comme les autres. L'article 1 de la Convention des Nations Unies relative aux droits des</a:t>
            </a:r>
            <a:endParaRPr b="0" lang="en-GB" sz="1200" spc="-1" strike="noStrike">
              <a:latin typeface="Arial"/>
            </a:endParaRPr>
          </a:p>
          <a:p>
            <a:r>
              <a:rPr b="0" lang="en-GB" sz="1200" spc="-1" strike="noStrike">
                <a:solidFill>
                  <a:srgbClr val="000000"/>
                </a:solidFill>
                <a:latin typeface="+mn-lt"/>
              </a:rPr>
              <a:t>personnes handicapées énonce que :</a:t>
            </a:r>
            <a:endParaRPr b="0" lang="en-GB" sz="1200" spc="-1" strike="noStrike">
              <a:latin typeface="Arial"/>
            </a:endParaRPr>
          </a:p>
          <a:p>
            <a:r>
              <a:rPr b="0" lang="en-GB" sz="1200" spc="-1" strike="noStrike">
                <a:solidFill>
                  <a:srgbClr val="000000"/>
                </a:solidFill>
                <a:latin typeface="+mn-lt"/>
              </a:rPr>
              <a:t>« </a:t>
            </a:r>
            <a:r>
              <a:rPr b="0" i="1" lang="en-GB" sz="1200" spc="-1" strike="noStrike">
                <a:solidFill>
                  <a:srgbClr val="000000"/>
                </a:solidFill>
                <a:latin typeface="+mn-lt"/>
              </a:rPr>
              <a:t>Par personnes handicapées on entend des personnes qui présentent des incapacités physiques, mentales, intellectuelles ou sensorielles</a:t>
            </a:r>
            <a:endParaRPr b="0" lang="en-GB" sz="1200" spc="-1" strike="noStrike">
              <a:latin typeface="Arial"/>
            </a:endParaRPr>
          </a:p>
          <a:p>
            <a:r>
              <a:rPr b="0" i="1" lang="en-GB" sz="1200" spc="-1" strike="noStrike">
                <a:solidFill>
                  <a:srgbClr val="000000"/>
                </a:solidFill>
                <a:latin typeface="+mn-lt"/>
              </a:rPr>
              <a:t>durables dont l'interaction avec diverses barrières peut faire obstacle à leur pleine et effective participation</a:t>
            </a:r>
            <a:endParaRPr b="0" lang="en-GB" sz="1200" spc="-1" strike="noStrike">
              <a:latin typeface="Arial"/>
            </a:endParaRPr>
          </a:p>
          <a:p>
            <a:r>
              <a:rPr b="0" i="1" lang="en-GB" sz="1200" spc="-1" strike="noStrike">
                <a:solidFill>
                  <a:srgbClr val="000000"/>
                </a:solidFill>
                <a:latin typeface="+mn-lt"/>
              </a:rPr>
              <a:t>à la société sur la base de l'égalité avec les autres. »</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Sont des personnes handicapées les personnes qui présentent :</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Des déficiences physiques : cela inclut les personnes qui ont des difficultés à se déplacer. Certaines personnes présentant des déficiences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physiques utilisent des dispositifs d'assistance, tels qu'un fauteuil roulant ou une canne, pour mener leurs activités quotidiennes.</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Des déficiences sensorielles : cela inclut les personnes qui sont sourdes ou ont des difficultés auditives, ainsi que les personnes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qui sont aveugles ou malvoyantes (et ont du mal à voir même avec des lunettes).</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Des déficiences intellectuelles : cela inclut les personnes qui vivent avec des troubles neuro-développementaux, également appelés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troubles cognitifs ou développementaux. Les déficiences intellectuelles font référence au fonctionnement intellectuel (tel que</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l'apprentissage, le raisonnement, la résolution de problèmes, etc.) et au comportement adaptatif (les compétences théoriques, sociales et pratiques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qui sont apprises et mises en pratique dans la vie quotidienne).</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Des déficiences psychosociales : cela inclut les personnes qui présentent des problèmes de santé mentale, et dont</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la discrimination et les différentes barrières sociétales qu'ils peuvent rencontrer entravant leur participation à leur communauté</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sur la base de l'égalité avec les autres.</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Les personnes handicapées ne constituent pas un groupe homogène. Les facteurs de risque de VBG, les dynamiques de la</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violence et la façon dont vous travaillez avec les survivantes dépendront, entre autres, de leur âge, leur sexe, l'accès aux réseaux de soutien</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et le type de handicap.</a:t>
            </a:r>
            <a:endParaRPr b="0" lang="en-GB" sz="1200" spc="-1" strike="noStrike">
              <a:latin typeface="Arial"/>
            </a:endParaRPr>
          </a:p>
        </p:txBody>
      </p:sp>
      <p:sp>
        <p:nvSpPr>
          <p:cNvPr id="276" name="TextShape 2"/>
          <p:cNvSpPr txBox="1"/>
          <p:nvPr/>
        </p:nvSpPr>
        <p:spPr>
          <a:xfrm>
            <a:off x="3884760" y="8685360"/>
            <a:ext cx="2971440" cy="458280"/>
          </a:xfrm>
          <a:prstGeom prst="rect">
            <a:avLst/>
          </a:prstGeom>
          <a:noFill/>
          <a:ln>
            <a:noFill/>
          </a:ln>
        </p:spPr>
        <p:txBody>
          <a:bodyPr anchor="b"/>
          <a:p>
            <a:pPr algn="r">
              <a:lnSpc>
                <a:spcPct val="100000"/>
              </a:lnSpc>
            </a:pPr>
            <a:fld id="{DCA91856-6934-4B4B-B077-94011F2831A7}"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PlaceHolder 1"/>
          <p:cNvSpPr>
            <a:spLocks noGrp="1"/>
          </p:cNvSpPr>
          <p:nvPr>
            <p:ph type="body"/>
          </p:nvPr>
        </p:nvSpPr>
        <p:spPr>
          <a:xfrm>
            <a:off x="685800" y="4400640"/>
            <a:ext cx="5486040" cy="3600000"/>
          </a:xfrm>
          <a:prstGeom prst="rect">
            <a:avLst/>
          </a:prstGeom>
        </p:spPr>
        <p:txBody>
          <a:bodyPr/>
          <a:p>
            <a:pPr>
              <a:lnSpc>
                <a:spcPct val="100000"/>
              </a:lnSpc>
            </a:pPr>
            <a:r>
              <a:rPr b="0" lang="en-GB" sz="2000" spc="-1" strike="noStrike">
                <a:latin typeface="Arial"/>
              </a:rPr>
              <a:t>Il est important de se rappeler que les personnes handicapées sont davantage exposées à la violence domestique et/ou la violence sexuelle. Il existe des mythes, avérés ou non, qui font que de mauvais traitements sont infligés aux personnes handicapées. Voici quelques-unes des raisons pour lesquelles ces personnes sont plus exposées à la violence : </a:t>
            </a:r>
            <a:endParaRPr b="0" lang="en-GB" sz="2000" spc="-1" strike="noStrike">
              <a:latin typeface="Arial"/>
            </a:endParaRPr>
          </a:p>
          <a:p>
            <a:pPr marL="171360" indent="-171000">
              <a:lnSpc>
                <a:spcPct val="100000"/>
              </a:lnSpc>
              <a:buClr>
                <a:srgbClr val="000000"/>
              </a:buClr>
              <a:buFont typeface="Wingdings" charset="2"/>
              <a:buChar char=""/>
            </a:pPr>
            <a:r>
              <a:rPr b="0" lang="en-GB" sz="1200" spc="-1" strike="noStrike">
                <a:latin typeface="Arial"/>
              </a:rPr>
              <a:t>Plus grande dépendance vis-à-vis des autres pour les soins</a:t>
            </a:r>
            <a:endParaRPr b="0" lang="en-GB" sz="1200" spc="-1" strike="noStrike">
              <a:latin typeface="Arial"/>
            </a:endParaRPr>
          </a:p>
          <a:p>
            <a:pPr marL="171360" indent="-171000">
              <a:lnSpc>
                <a:spcPct val="100000"/>
              </a:lnSpc>
              <a:buClr>
                <a:srgbClr val="000000"/>
              </a:buClr>
              <a:buFont typeface="Wingdings" charset="2"/>
              <a:buChar char=""/>
            </a:pPr>
            <a:r>
              <a:rPr b="0" lang="en-GB" sz="1200" spc="-1" strike="noStrike">
                <a:latin typeface="Arial"/>
              </a:rPr>
              <a:t>Plus grande vulnérabilité en raison du handicap</a:t>
            </a:r>
            <a:endParaRPr b="0" lang="en-GB" sz="1200" spc="-1" strike="noStrike">
              <a:latin typeface="Arial"/>
            </a:endParaRPr>
          </a:p>
          <a:p>
            <a:pPr marL="171360" indent="-171000">
              <a:lnSpc>
                <a:spcPct val="100000"/>
              </a:lnSpc>
              <a:buClr>
                <a:srgbClr val="000000"/>
              </a:buClr>
              <a:buFont typeface="Wingdings" charset="2"/>
              <a:buChar char=""/>
            </a:pPr>
            <a:r>
              <a:rPr b="0" lang="en-GB" sz="1200" spc="-1" strike="noStrike">
                <a:latin typeface="Arial"/>
              </a:rPr>
              <a:t>Plus grand isolement </a:t>
            </a:r>
            <a:endParaRPr b="0" lang="en-GB" sz="1200" spc="-1" strike="noStrike">
              <a:latin typeface="Arial"/>
            </a:endParaRPr>
          </a:p>
          <a:p>
            <a:pPr marL="171360" indent="-171000">
              <a:lnSpc>
                <a:spcPct val="100000"/>
              </a:lnSpc>
              <a:buClr>
                <a:srgbClr val="000000"/>
              </a:buClr>
              <a:buFont typeface="Wingdings" charset="2"/>
              <a:buChar char=""/>
            </a:pPr>
            <a:r>
              <a:rPr b="0" lang="en-GB" sz="1200" spc="-1" strike="noStrike">
                <a:latin typeface="Arial"/>
              </a:rPr>
              <a:t>Plus grande difficulté à accéder aux services de soutien appropriés </a:t>
            </a:r>
            <a:endParaRPr b="0" lang="en-GB" sz="1200" spc="-1" strike="noStrike">
              <a:latin typeface="Arial"/>
            </a:endParaRPr>
          </a:p>
          <a:p>
            <a:pPr>
              <a:lnSpc>
                <a:spcPct val="100000"/>
              </a:lnSpc>
            </a:pPr>
            <a:r>
              <a:rPr b="0" lang="en-GB" sz="1200" spc="-1" strike="noStrike">
                <a:latin typeface="Arial"/>
              </a:rPr>
              <a:t>Voici quelques-uns des mythes qui font que des mauvais traitements leur sont infligés : </a:t>
            </a:r>
            <a:endParaRPr b="0" lang="en-GB" sz="1200" spc="-1" strike="noStrike">
              <a:latin typeface="Arial"/>
            </a:endParaRPr>
          </a:p>
          <a:p>
            <a:pPr marL="343080" indent="-342720">
              <a:lnSpc>
                <a:spcPct val="100000"/>
              </a:lnSpc>
              <a:buClr>
                <a:srgbClr val="000000"/>
              </a:buClr>
              <a:buFont typeface="Wingdings" charset="2"/>
              <a:buChar char=""/>
            </a:pPr>
            <a:r>
              <a:rPr b="0" lang="en-GB" sz="1200" spc="-1" strike="noStrike">
                <a:latin typeface="Arial"/>
              </a:rPr>
              <a:t>Les personnes handicapées sont plus instables émotionnellement </a:t>
            </a:r>
            <a:endParaRPr b="0" lang="en-GB" sz="1200" spc="-1" strike="noStrike">
              <a:latin typeface="Arial"/>
            </a:endParaRPr>
          </a:p>
          <a:p>
            <a:pPr marL="343080" indent="-342720">
              <a:lnSpc>
                <a:spcPct val="100000"/>
              </a:lnSpc>
              <a:buClr>
                <a:srgbClr val="000000"/>
              </a:buClr>
              <a:buFont typeface="Wingdings" charset="2"/>
              <a:buChar char=""/>
            </a:pPr>
            <a:r>
              <a:rPr b="0" lang="en-GB" sz="1200" spc="-1" strike="noStrike">
                <a:latin typeface="Arial"/>
              </a:rPr>
              <a:t>Les personnes handicapées sont asexuées ou ne peuvent pas avoir de relations intimes</a:t>
            </a:r>
            <a:endParaRPr b="0" lang="en-GB" sz="1200" spc="-1" strike="noStrike">
              <a:latin typeface="Arial"/>
            </a:endParaRPr>
          </a:p>
          <a:p>
            <a:pPr marL="343080" indent="-342720">
              <a:lnSpc>
                <a:spcPct val="100000"/>
              </a:lnSpc>
              <a:buClr>
                <a:srgbClr val="000000"/>
              </a:buClr>
              <a:buFont typeface="Wingdings" charset="2"/>
              <a:buChar char=""/>
            </a:pPr>
            <a:r>
              <a:rPr b="0" lang="en-GB" sz="1200" spc="-1" strike="noStrike">
                <a:latin typeface="Arial"/>
              </a:rPr>
              <a:t>La maltraitance est justifiée par la frustration</a:t>
            </a:r>
            <a:endParaRPr b="0" lang="en-GB" sz="1200" spc="-1" strike="noStrike">
              <a:latin typeface="Arial"/>
            </a:endParaRPr>
          </a:p>
          <a:p>
            <a:pPr marL="343080" indent="-342720">
              <a:lnSpc>
                <a:spcPct val="100000"/>
              </a:lnSpc>
              <a:buClr>
                <a:srgbClr val="000000"/>
              </a:buClr>
              <a:buFont typeface="Wingdings" charset="2"/>
              <a:buChar char=""/>
            </a:pPr>
            <a:r>
              <a:rPr b="0" lang="en-GB" sz="1200" spc="-1" strike="noStrike">
                <a:latin typeface="Arial"/>
              </a:rPr>
              <a:t>Les personnes présentant des déficiences intellectuelles ne sont pas crédibles </a:t>
            </a:r>
            <a:endParaRPr b="0" lang="en-GB" sz="1200" spc="-1" strike="noStrike">
              <a:latin typeface="Arial"/>
            </a:endParaRPr>
          </a:p>
          <a:p>
            <a:pPr>
              <a:lnSpc>
                <a:spcPct val="100000"/>
              </a:lnSpc>
            </a:pPr>
            <a:endParaRPr b="0" lang="en-GB" sz="1200" spc="-1" strike="noStrike">
              <a:latin typeface="Arial"/>
            </a:endParaRPr>
          </a:p>
          <a:p>
            <a:pPr>
              <a:lnSpc>
                <a:spcPct val="100000"/>
              </a:lnSpc>
            </a:pPr>
            <a:endParaRPr b="0" lang="en-GB" sz="1200" spc="-1" strike="noStrike">
              <a:latin typeface="Arial"/>
            </a:endParaRPr>
          </a:p>
        </p:txBody>
      </p:sp>
      <p:sp>
        <p:nvSpPr>
          <p:cNvPr id="278" name="TextShape 2"/>
          <p:cNvSpPr txBox="1"/>
          <p:nvPr/>
        </p:nvSpPr>
        <p:spPr>
          <a:xfrm>
            <a:off x="3884760" y="8685360"/>
            <a:ext cx="2971440" cy="458280"/>
          </a:xfrm>
          <a:prstGeom prst="rect">
            <a:avLst/>
          </a:prstGeom>
          <a:noFill/>
          <a:ln>
            <a:noFill/>
          </a:ln>
        </p:spPr>
        <p:txBody>
          <a:bodyPr anchor="b"/>
          <a:p>
            <a:pPr algn="r">
              <a:lnSpc>
                <a:spcPct val="100000"/>
              </a:lnSpc>
            </a:pPr>
            <a:fld id="{CF19AE33-B394-44C2-8E7A-A16A0C1D6AF3}"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Vous devez connaître ce diagramme. Il s'agit de la roue du pouvoir et du contrôle, mais elle est adaptée aux particularités des survivantes handicapées. Elle présente des informations spécifiques concernant le privilège des personnes responsables des survivantes handicapées, le refus ou l'utilisation à mauvais escient du soutien nécessaire, ainsi que des informations spécifiques à cette population concernant les pressions et les menaces, l'intimidation, la violence psychologique, l'isolement, la minimisation, la justification et les accusations, et la violence économique. </a:t>
            </a:r>
            <a:endParaRPr b="0" lang="en-GB" sz="2000" spc="-1" strike="noStrike">
              <a:latin typeface="Arial"/>
            </a:endParaRPr>
          </a:p>
          <a:p>
            <a:endParaRPr b="0" lang="en-GB" sz="2000" spc="-1" strike="noStrike">
              <a:latin typeface="Arial"/>
            </a:endParaRPr>
          </a:p>
          <a:p>
            <a:r>
              <a:rPr b="1" lang="en-GB" sz="2000" spc="-1" strike="noStrike">
                <a:latin typeface="Arial"/>
              </a:rPr>
              <a:t>**Distribuez le document 17C.1 – Roue du pouvoir et du contrôle concernant les personnes handicapées.  Laissez les participants la parcourir pendant quelques minutes.  Demandez-leur de réfléchir à ce qu'ils ont remarqué concernant les dynamiques de pouvoir et de contrôle soulignées dans cette image.**</a:t>
            </a:r>
            <a:endParaRPr b="0" lang="en-GB" sz="2000" spc="-1" strike="noStrike">
              <a:latin typeface="Arial"/>
            </a:endParaRPr>
          </a:p>
          <a:p>
            <a:endParaRPr b="0" lang="en-GB" sz="2000" spc="-1" strike="noStrike">
              <a:latin typeface="Arial"/>
            </a:endParaRPr>
          </a:p>
          <a:p>
            <a:r>
              <a:rPr b="0" lang="en-GB" sz="2000" spc="-1" strike="noStrike">
                <a:latin typeface="Arial"/>
              </a:rPr>
              <a:t>Source : National Center on Domestic and Sexual Violence.  http://www.ncdsv.org/images/DisabledCaregiverPCwheel.pdf</a:t>
            </a:r>
            <a:endParaRPr b="0" lang="en-GB" sz="2000" spc="-1" strike="noStrike">
              <a:latin typeface="Arial"/>
            </a:endParaRPr>
          </a:p>
        </p:txBody>
      </p:sp>
      <p:sp>
        <p:nvSpPr>
          <p:cNvPr id="280" name="TextShape 2"/>
          <p:cNvSpPr txBox="1"/>
          <p:nvPr/>
        </p:nvSpPr>
        <p:spPr>
          <a:xfrm>
            <a:off x="3884760" y="8685360"/>
            <a:ext cx="2971440" cy="458280"/>
          </a:xfrm>
          <a:prstGeom prst="rect">
            <a:avLst/>
          </a:prstGeom>
          <a:noFill/>
          <a:ln>
            <a:noFill/>
          </a:ln>
        </p:spPr>
        <p:txBody>
          <a:bodyPr anchor="b"/>
          <a:p>
            <a:pPr algn="r">
              <a:lnSpc>
                <a:spcPct val="100000"/>
              </a:lnSpc>
            </a:pPr>
            <a:fld id="{F8584328-5D78-4DC1-823C-001A9EAACACC}"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1" name="PlaceHolder 1"/>
          <p:cNvSpPr>
            <a:spLocks noGrp="1"/>
          </p:cNvSpPr>
          <p:nvPr>
            <p:ph type="body"/>
          </p:nvPr>
        </p:nvSpPr>
        <p:spPr>
          <a:xfrm>
            <a:off x="685800" y="4400640"/>
            <a:ext cx="5486040" cy="3600000"/>
          </a:xfrm>
          <a:prstGeom prst="rect">
            <a:avLst/>
          </a:prstGeom>
        </p:spPr>
        <p:txBody>
          <a:bodyPr/>
          <a:p>
            <a:r>
              <a:rPr b="0" lang="en-GB" sz="2000" spc="-1" strike="noStrike">
                <a:latin typeface="Arial"/>
              </a:rPr>
              <a:t>Au début de cette présentation, nous avons brièvement parlé de certaines des raisons pour lesquelles les personnes handicapées sont souvent davantage exposées à la maltraitance, mais nous allons maintenant examiner ces raisons plus en détail.</a:t>
            </a:r>
            <a:endParaRPr b="0" lang="en-GB" sz="2000" spc="-1" strike="noStrike">
              <a:latin typeface="Arial"/>
            </a:endParaRPr>
          </a:p>
          <a:p>
            <a:endParaRPr b="0" lang="en-GB" sz="2000" spc="-1" strike="noStrike">
              <a:latin typeface="Arial"/>
            </a:endParaRPr>
          </a:p>
          <a:p>
            <a:r>
              <a:rPr b="1" lang="en-GB" sz="2000" spc="-1" strike="noStrike">
                <a:latin typeface="Arial"/>
              </a:rPr>
              <a:t>**Avant de présenter cette diapositive,  demandez aux participants de se tourner vers leur voisin et de prendre quelques minutes pour discuter de ce que sont, selon eux, les facteurs de risque de VBG pour les personnes handicapées.  Demandez à quelques participants de partager leurs réflexions.  ** </a:t>
            </a:r>
            <a:endParaRPr b="0" lang="en-GB" sz="2000" spc="-1" strike="noStrike">
              <a:latin typeface="Arial"/>
            </a:endParaRPr>
          </a:p>
          <a:p>
            <a:r>
              <a:rPr b="1" lang="en-GB" sz="2000" spc="-1" strike="noStrike">
                <a:latin typeface="Arial"/>
              </a:rPr>
              <a:t>*Donnez ou demandez des exemples de chaque facteur de risque au fur et à mesure que vous les examinez.*</a:t>
            </a:r>
            <a:endParaRPr b="0" lang="en-GB" sz="2000" spc="-1" strike="noStrike">
              <a:latin typeface="Arial"/>
            </a:endParaRPr>
          </a:p>
          <a:p>
            <a:endParaRPr b="0" lang="en-GB" sz="2000" spc="-1" strike="noStrike">
              <a:latin typeface="Arial"/>
            </a:endParaRPr>
          </a:p>
          <a:p>
            <a:r>
              <a:rPr b="1" lang="en-GB" sz="1200" spc="-1" strike="noStrike">
                <a:solidFill>
                  <a:srgbClr val="000000"/>
                </a:solidFill>
                <a:latin typeface="+mn-lt"/>
              </a:rPr>
              <a:t>Perception des capacités des personnes handicapées.</a:t>
            </a:r>
            <a:r>
              <a:rPr b="0" lang="en-GB" sz="1200" spc="-1" strike="noStrike">
                <a:solidFill>
                  <a:srgbClr val="000000"/>
                </a:solidFill>
                <a:latin typeface="+mn-lt"/>
              </a:rPr>
              <a:t> Les agresseurs peuvent avoir l'impression que les personnes</a:t>
            </a:r>
            <a:endParaRPr b="0" lang="en-GB" sz="1200" spc="-1" strike="noStrike">
              <a:latin typeface="Arial"/>
            </a:endParaRPr>
          </a:p>
          <a:p>
            <a:r>
              <a:rPr b="0" lang="en-GB" sz="1200" spc="-1" strike="noStrike">
                <a:solidFill>
                  <a:srgbClr val="000000"/>
                </a:solidFill>
                <a:latin typeface="+mn-lt"/>
              </a:rPr>
              <a:t>handicapées sont physiquement incapables de se défendre, ou de communiquer efficacement et de signaler les actes de</a:t>
            </a:r>
            <a:endParaRPr b="0" lang="en-GB" sz="1200" spc="-1" strike="noStrike">
              <a:latin typeface="Arial"/>
            </a:endParaRPr>
          </a:p>
          <a:p>
            <a:r>
              <a:rPr b="0" lang="en-GB" sz="1200" spc="-1" strike="noStrike">
                <a:solidFill>
                  <a:srgbClr val="000000"/>
                </a:solidFill>
                <a:latin typeface="+mn-lt"/>
              </a:rPr>
              <a:t>violence, ce qui les rend particulièrement vulnérables à la violence. Les personnes peuvent ne pas écouter les personnes handicapées ou ne pas</a:t>
            </a:r>
            <a:endParaRPr b="0" lang="en-GB" sz="1200" spc="-1" strike="noStrike">
              <a:latin typeface="Arial"/>
            </a:endParaRPr>
          </a:p>
          <a:p>
            <a:r>
              <a:rPr b="0" lang="en-GB" sz="1200" spc="-1" strike="noStrike">
                <a:solidFill>
                  <a:srgbClr val="000000"/>
                </a:solidFill>
                <a:latin typeface="+mn-lt"/>
              </a:rPr>
              <a:t>les croire lorsqu'elles divulguent des actes de violence, en particulier si elles présentent des déficiences intellectuelles ou psychosociales.</a:t>
            </a:r>
            <a:endParaRPr b="0" lang="en-GB" sz="1200" spc="-1" strike="noStrike">
              <a:latin typeface="Arial"/>
            </a:endParaRPr>
          </a:p>
          <a:p>
            <a:r>
              <a:rPr b="0" lang="en-GB" sz="1200" spc="-1" strike="noStrike">
                <a:solidFill>
                  <a:srgbClr val="000000"/>
                </a:solidFill>
                <a:latin typeface="+mn-lt"/>
              </a:rPr>
              <a:t>En outre, les personnes présentant des déficiences intellectuelles sont souvent considérées comme incapables d'apprendre les mêmes</a:t>
            </a:r>
            <a:endParaRPr b="0" lang="en-GB" sz="1200" spc="-1" strike="noStrike">
              <a:latin typeface="Arial"/>
            </a:endParaRPr>
          </a:p>
          <a:p>
            <a:r>
              <a:rPr b="0" lang="en-GB" sz="1200" spc="-1" strike="noStrike">
                <a:solidFill>
                  <a:srgbClr val="000000"/>
                </a:solidFill>
                <a:latin typeface="+mn-lt"/>
              </a:rPr>
              <a:t>concepts ou de participer aux mêmes activités que les autres personnes, et n'ont donc pas accès aux informations</a:t>
            </a:r>
            <a:endParaRPr b="0" lang="en-GB" sz="1200" spc="-1" strike="noStrike">
              <a:latin typeface="Arial"/>
            </a:endParaRPr>
          </a:p>
          <a:p>
            <a:r>
              <a:rPr b="0" lang="en-GB" sz="1200" spc="-1" strike="noStrike">
                <a:solidFill>
                  <a:srgbClr val="000000"/>
                </a:solidFill>
                <a:latin typeface="+mn-lt"/>
              </a:rPr>
              <a:t>sur la violence, la sexualité et les relations saines, n'ont pas l'opportunité de développer de nouvelles compétences et de renforcer leurs réseaux. Ainsi,</a:t>
            </a:r>
            <a:endParaRPr b="0" lang="en-GB" sz="1200" spc="-1" strike="noStrike">
              <a:latin typeface="Arial"/>
            </a:endParaRPr>
          </a:p>
          <a:p>
            <a:r>
              <a:rPr b="0" lang="en-GB" sz="1200" spc="-1" strike="noStrike">
                <a:solidFill>
                  <a:srgbClr val="000000"/>
                </a:solidFill>
                <a:latin typeface="+mn-lt"/>
              </a:rPr>
              <a:t>elles peuvent être plus facilement manipulées et confrontées au viol, à la maltraitance et à l'exploitation, ou être moins à même de</a:t>
            </a:r>
            <a:endParaRPr b="0" lang="en-GB" sz="1200" spc="-1" strike="noStrike">
              <a:latin typeface="Arial"/>
            </a:endParaRPr>
          </a:p>
          <a:p>
            <a:r>
              <a:rPr b="0" lang="en-GB" sz="1200" spc="-1" strike="noStrike">
                <a:solidFill>
                  <a:srgbClr val="000000"/>
                </a:solidFill>
                <a:latin typeface="+mn-lt"/>
              </a:rPr>
              <a:t>négocier le partage du pouvoir dans le cadre de relations intimes.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Isolement social. </a:t>
            </a:r>
            <a:r>
              <a:rPr b="0" lang="en-GB" sz="1200" spc="-1" strike="noStrike">
                <a:solidFill>
                  <a:srgbClr val="000000"/>
                </a:solidFill>
                <a:latin typeface="+mn-lt"/>
                <a:ea typeface="+mn-ea"/>
              </a:rPr>
              <a:t>Selon le niveau de stigmatisation associé au handicap au sein de la communauté, les familles de</a:t>
            </a:r>
            <a:endParaRPr b="0" lang="en-GB" sz="1200" spc="-1" strike="noStrike">
              <a:latin typeface="Arial"/>
            </a:endParaRPr>
          </a:p>
          <a:p>
            <a:r>
              <a:rPr b="0" lang="en-GB" sz="1200" spc="-1" strike="noStrike">
                <a:solidFill>
                  <a:srgbClr val="000000"/>
                </a:solidFill>
                <a:latin typeface="+mn-lt"/>
                <a:ea typeface="+mn-ea"/>
              </a:rPr>
              <a:t>personnes handicapées peuvent cacher ou isoler la personne, ce qui augmente le risque et sa vulnérabilité à</a:t>
            </a:r>
            <a:endParaRPr b="0" lang="en-GB" sz="1200" spc="-1" strike="noStrike">
              <a:latin typeface="Arial"/>
            </a:endParaRPr>
          </a:p>
          <a:p>
            <a:r>
              <a:rPr b="0" lang="en-GB" sz="1200" spc="-1" strike="noStrike">
                <a:solidFill>
                  <a:srgbClr val="000000"/>
                </a:solidFill>
                <a:latin typeface="+mn-lt"/>
                <a:ea typeface="+mn-ea"/>
              </a:rPr>
              <a:t>la violence, en particulier au sein de son foyer, et limite les possibilités dont elle dispose pour signaler les incidents ou chercher une assistance à l'extérieur.</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Perte des mécanismes familiaux et communautaires de soutien. </a:t>
            </a:r>
            <a:r>
              <a:rPr b="0" lang="en-GB" sz="1200" spc="-1" strike="noStrike">
                <a:solidFill>
                  <a:srgbClr val="000000"/>
                </a:solidFill>
                <a:latin typeface="+mn-lt"/>
                <a:ea typeface="+mn-ea"/>
              </a:rPr>
              <a:t>Au cours d'un déplacement, les familles et les communautés peuvent être</a:t>
            </a:r>
            <a:endParaRPr b="0" lang="en-GB" sz="1200" spc="-1" strike="noStrike">
              <a:latin typeface="Arial"/>
            </a:endParaRPr>
          </a:p>
          <a:p>
            <a:r>
              <a:rPr b="0" lang="en-GB" sz="1200" spc="-1" strike="noStrike">
                <a:solidFill>
                  <a:srgbClr val="000000"/>
                </a:solidFill>
                <a:latin typeface="+mn-lt"/>
                <a:ea typeface="+mn-ea"/>
              </a:rPr>
              <a:t>séparées, et les structures communautaires de soutien traditionnelles peuvent être déficientes, ce qui affecte de manière disproportionnée les</a:t>
            </a:r>
            <a:endParaRPr b="0" lang="en-GB" sz="1200" spc="-1" strike="noStrike">
              <a:latin typeface="Arial"/>
            </a:endParaRPr>
          </a:p>
          <a:p>
            <a:r>
              <a:rPr b="0" lang="en-GB" sz="1200" spc="-1" strike="noStrike">
                <a:solidFill>
                  <a:srgbClr val="000000"/>
                </a:solidFill>
                <a:latin typeface="+mn-lt"/>
                <a:ea typeface="+mn-ea"/>
              </a:rPr>
              <a:t>personnes handicapées et leur famille. Cela est particulièrement vrai dans les nouveaux contextes de déplacement, où</a:t>
            </a:r>
            <a:endParaRPr b="0" lang="en-GB" sz="1200" spc="-1" strike="noStrike">
              <a:latin typeface="Arial"/>
            </a:endParaRPr>
          </a:p>
          <a:p>
            <a:r>
              <a:rPr b="0" lang="en-GB" sz="1200" spc="-1" strike="noStrike">
                <a:solidFill>
                  <a:srgbClr val="000000"/>
                </a:solidFill>
                <a:latin typeface="+mn-lt"/>
                <a:ea typeface="+mn-ea"/>
              </a:rPr>
              <a:t>les personnes et les familles n'ont pas encore établi de relations et un climat de confiance avec les autres membres de la communauté ni</a:t>
            </a:r>
            <a:endParaRPr b="0" lang="en-GB" sz="1200" spc="-1" strike="noStrike">
              <a:latin typeface="Arial"/>
            </a:endParaRPr>
          </a:p>
          <a:p>
            <a:r>
              <a:rPr b="0" lang="en-GB" sz="1200" spc="-1" strike="noStrike">
                <a:solidFill>
                  <a:srgbClr val="000000"/>
                </a:solidFill>
                <a:latin typeface="+mn-lt"/>
                <a:ea typeface="+mn-ea"/>
              </a:rPr>
              <a:t>reconstruit leurs réseaux de soutien. Les personnes handicapées devront peut-être compter sur le soutien de membres de leur famille ou</a:t>
            </a:r>
            <a:endParaRPr b="0" lang="en-GB" sz="1200" spc="-1" strike="noStrike">
              <a:latin typeface="Arial"/>
            </a:endParaRPr>
          </a:p>
          <a:p>
            <a:r>
              <a:rPr b="0" lang="en-GB" sz="1200" spc="-1" strike="noStrike">
                <a:solidFill>
                  <a:srgbClr val="000000"/>
                </a:solidFill>
                <a:latin typeface="+mn-lt"/>
                <a:ea typeface="+mn-ea"/>
              </a:rPr>
              <a:t>de leur communauté moins proches, ce qui les expose souvent davantage à la violence. Il se peut également qu'il y ait moins de personnes en qui elles peuvent avoir</a:t>
            </a:r>
            <a:endParaRPr b="0" lang="en-GB" sz="1200" spc="-1" strike="noStrike">
              <a:latin typeface="Arial"/>
            </a:endParaRPr>
          </a:p>
          <a:p>
            <a:r>
              <a:rPr b="0" lang="en-GB" sz="1200" spc="-1" strike="noStrike">
                <a:solidFill>
                  <a:srgbClr val="000000"/>
                </a:solidFill>
                <a:latin typeface="+mn-lt"/>
                <a:ea typeface="+mn-ea"/>
              </a:rPr>
              <a:t>confiance et vers lesquelles elles peuvent se tourner pour demander un soutien si elles subissent des actes de violence.</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Questions exagérées de pouvoir et de contrôle. </a:t>
            </a:r>
            <a:r>
              <a:rPr b="0" lang="en-GB" sz="1200" spc="-1" strike="noStrike">
                <a:solidFill>
                  <a:srgbClr val="000000"/>
                </a:solidFill>
                <a:latin typeface="+mn-lt"/>
                <a:ea typeface="+mn-ea"/>
              </a:rPr>
              <a:t>Les questions de pouvoir et de contrôle peuvent être plus complexes dans le cadre des relations</a:t>
            </a:r>
            <a:endParaRPr b="0" lang="en-GB" sz="1200" spc="-1" strike="noStrike">
              <a:latin typeface="Arial"/>
            </a:endParaRPr>
          </a:p>
          <a:p>
            <a:r>
              <a:rPr b="0" lang="en-GB" sz="1200" spc="-1" strike="noStrike">
                <a:solidFill>
                  <a:srgbClr val="000000"/>
                </a:solidFill>
                <a:latin typeface="+mn-lt"/>
                <a:ea typeface="+mn-ea"/>
              </a:rPr>
              <a:t>impliquant une personne handicapée, en particulier si la personne en ayant la charge est sa/son partenaire intime. En plus des</a:t>
            </a:r>
            <a:endParaRPr b="0" lang="en-GB" sz="1200" spc="-1" strike="noStrike">
              <a:latin typeface="Arial"/>
            </a:endParaRPr>
          </a:p>
          <a:p>
            <a:r>
              <a:rPr b="0" lang="en-GB" sz="1200" spc="-1" strike="noStrike">
                <a:solidFill>
                  <a:srgbClr val="000000"/>
                </a:solidFill>
                <a:latin typeface="+mn-lt"/>
                <a:ea typeface="+mn-ea"/>
              </a:rPr>
              <a:t>dynamiques de violences conjugales dont nous avons discuté dans le module 15A, les dynamiques et les tactiques du pouvoir et</a:t>
            </a:r>
            <a:endParaRPr b="0" lang="en-GB" sz="1200" spc="-1" strike="noStrike">
              <a:latin typeface="Arial"/>
            </a:endParaRPr>
          </a:p>
          <a:p>
            <a:r>
              <a:rPr b="0" lang="en-GB" sz="1200" spc="-1" strike="noStrike">
                <a:solidFill>
                  <a:srgbClr val="000000"/>
                </a:solidFill>
                <a:latin typeface="+mn-lt"/>
                <a:ea typeface="+mn-ea"/>
              </a:rPr>
              <a:t>du contrôle qui peuvent être utilisées contre les personnes handicapées (bien qu'elles ne se limitent pas aux partenaires intimes) sont les suivantes :</a:t>
            </a:r>
            <a:endParaRPr b="0" lang="en-GB" sz="1200" spc="-1" strike="noStrike">
              <a:latin typeface="Arial"/>
            </a:endParaRPr>
          </a:p>
          <a:p>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menacer de ne plus s'occuper de la personne, lui refuser les soins et le soutien de base (nourriture,</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argent, hygiène) ou la laisser sans surveillance.</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menacer de refuser, d'utiliser à mauvais escient ou de retarder le soutien spécifique qui permet à la personne de vivre au quotidien (par exemple</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des médicaments ou du matériel).</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utiliser l'argent de la personne pour eux-mêmes et/ou prendre des décisions financières pour elle sans</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son consentement.</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isoler la personne des réseaux sociaux.</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ridiculiser et embarrasser la personne en raison de son handicap.</a:t>
            </a:r>
            <a:endParaRPr b="0" lang="en-GB" sz="1200" spc="-1" strike="noStrike">
              <a:latin typeface="Arial"/>
            </a:endParaRPr>
          </a:p>
          <a:p>
            <a:pPr marL="216000" indent="-216000">
              <a:lnSpc>
                <a:spcPct val="100000"/>
              </a:lnSpc>
              <a:buClr>
                <a:srgbClr val="000000"/>
              </a:buClr>
              <a:buFont typeface="Arial"/>
              <a:buChar char="•"/>
            </a:pPr>
            <a:r>
              <a:rPr b="0" lang="en-GB" sz="1200" spc="-1" strike="noStrike">
                <a:solidFill>
                  <a:srgbClr val="000000"/>
                </a:solidFill>
                <a:latin typeface="+mn-lt"/>
                <a:ea typeface="+mn-ea"/>
              </a:rPr>
              <a:t> </a:t>
            </a:r>
            <a:r>
              <a:rPr b="0" lang="en-GB" sz="1200" spc="-1" strike="noStrike">
                <a:solidFill>
                  <a:srgbClr val="000000"/>
                </a:solidFill>
                <a:latin typeface="+mn-lt"/>
                <a:ea typeface="+mn-ea"/>
              </a:rPr>
              <a:t>Les agresseurs peuvent blâmer la personne handicapée pour leur stress (par exemple parce qu'ils s'occupent</a:t>
            </a:r>
            <a:endParaRPr b="0" lang="en-GB" sz="1200" spc="-1" strike="noStrike">
              <a:latin typeface="Arial"/>
            </a:endParaRPr>
          </a:p>
          <a:p>
            <a:pPr marL="216000" indent="-216000">
              <a:lnSpc>
                <a:spcPct val="100000"/>
              </a:lnSpc>
            </a:pPr>
            <a:r>
              <a:rPr b="0" lang="en-GB" sz="1200" spc="-1" strike="noStrike">
                <a:solidFill>
                  <a:srgbClr val="000000"/>
                </a:solidFill>
                <a:latin typeface="+mn-lt"/>
                <a:ea typeface="+mn-ea"/>
              </a:rPr>
              <a:t>d'elle).</a:t>
            </a:r>
            <a:endParaRPr b="0" lang="en-GB" sz="1200" spc="-1" strike="noStrike">
              <a:latin typeface="Arial"/>
            </a:endParaRPr>
          </a:p>
          <a:p>
            <a:pPr marL="216000" indent="-216000">
              <a:lnSpc>
                <a:spcPct val="100000"/>
              </a:lnSpc>
            </a:pPr>
            <a:endParaRPr b="0" lang="en-GB" sz="1200" spc="-1" strike="noStrike">
              <a:latin typeface="Arial"/>
            </a:endParaRPr>
          </a:p>
          <a:p>
            <a:pPr marL="216000" indent="-216000">
              <a:lnSpc>
                <a:spcPct val="100000"/>
              </a:lnSpc>
            </a:pPr>
            <a:r>
              <a:rPr b="1" lang="en-GB" sz="1200" spc="-1" strike="noStrike">
                <a:solidFill>
                  <a:srgbClr val="000000"/>
                </a:solidFill>
                <a:latin typeface="+mn-lt"/>
                <a:ea typeface="+mn-ea"/>
              </a:rPr>
              <a:t>Quels autres facteurs de risque voyez-vous dans votre communauté ?</a:t>
            </a:r>
            <a:endParaRPr b="0" lang="en-GB" sz="1200" spc="-1" strike="noStrike">
              <a:latin typeface="Arial"/>
            </a:endParaRPr>
          </a:p>
        </p:txBody>
      </p:sp>
      <p:sp>
        <p:nvSpPr>
          <p:cNvPr id="282" name="TextShape 2"/>
          <p:cNvSpPr txBox="1"/>
          <p:nvPr/>
        </p:nvSpPr>
        <p:spPr>
          <a:xfrm>
            <a:off x="3884760" y="8685360"/>
            <a:ext cx="2971440" cy="458280"/>
          </a:xfrm>
          <a:prstGeom prst="rect">
            <a:avLst/>
          </a:prstGeom>
          <a:noFill/>
          <a:ln>
            <a:noFill/>
          </a:ln>
        </p:spPr>
        <p:txBody>
          <a:bodyPr anchor="b"/>
          <a:p>
            <a:pPr algn="r">
              <a:lnSpc>
                <a:spcPct val="100000"/>
              </a:lnSpc>
            </a:pPr>
            <a:fld id="{50D5A055-1983-43AA-B7DA-7A6B36FB868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3" name="PlaceHolder 1"/>
          <p:cNvSpPr>
            <a:spLocks noGrp="1"/>
          </p:cNvSpPr>
          <p:nvPr>
            <p:ph type="body"/>
          </p:nvPr>
        </p:nvSpPr>
        <p:spPr>
          <a:xfrm>
            <a:off x="685800" y="4400640"/>
            <a:ext cx="5486040" cy="3600000"/>
          </a:xfrm>
          <a:prstGeom prst="rect">
            <a:avLst/>
          </a:prstGeom>
        </p:spPr>
        <p:txBody>
          <a:bodyPr/>
          <a:p>
            <a:pPr>
              <a:lnSpc>
                <a:spcPct val="100000"/>
              </a:lnSpc>
            </a:pPr>
            <a:r>
              <a:rPr b="0" lang="en-GB" sz="1200" spc="-1" strike="noStrike">
                <a:latin typeface="Arial"/>
              </a:rPr>
              <a:t>Par petits groupes, discutez des obstacles entravant l'accès aux services des survivantes handicapées.  Dans quelle mesure votre organisme/programme s'adresse-t-il actuellement aux personnes handicapées ? Quels sont les éléments positifs de la réponse de votre programme aux personnes handicapées ? De quelle manière votre programme peut-il être amélioré ?</a:t>
            </a:r>
            <a:endParaRPr b="0" lang="en-GB" sz="1200" spc="-1" strike="noStrike">
              <a:latin typeface="Arial"/>
            </a:endParaRPr>
          </a:p>
          <a:p>
            <a:pPr>
              <a:lnSpc>
                <a:spcPct val="100000"/>
              </a:lnSpc>
            </a:pPr>
            <a:endParaRPr b="0" lang="en-GB" sz="1200" spc="-1" strike="noStrike">
              <a:latin typeface="Arial"/>
            </a:endParaRPr>
          </a:p>
          <a:p>
            <a:pPr>
              <a:lnSpc>
                <a:spcPct val="100000"/>
              </a:lnSpc>
            </a:pPr>
            <a:r>
              <a:rPr b="1" lang="en-GB" sz="1200" spc="-1" strike="noStrike">
                <a:latin typeface="Arial"/>
              </a:rPr>
              <a:t>**Après les discussions en petits groupes, demandez aux participants de rejoindre l'ensemble du groupe et abordez chaque question en demandant les éléments clés de chaque groupe.**</a:t>
            </a:r>
            <a:endParaRPr b="0" lang="en-GB" sz="1200" spc="-1" strike="noStrike">
              <a:latin typeface="Arial"/>
            </a:endParaRPr>
          </a:p>
          <a:p>
            <a:pPr>
              <a:lnSpc>
                <a:spcPct val="100000"/>
              </a:lnSpc>
            </a:pPr>
            <a:endParaRPr b="0" lang="en-GB" sz="1200" spc="-1" strike="noStrike">
              <a:latin typeface="Arial"/>
            </a:endParaRPr>
          </a:p>
        </p:txBody>
      </p:sp>
      <p:sp>
        <p:nvSpPr>
          <p:cNvPr id="284" name="TextShape 2"/>
          <p:cNvSpPr txBox="1"/>
          <p:nvPr/>
        </p:nvSpPr>
        <p:spPr>
          <a:xfrm>
            <a:off x="3884760" y="8685360"/>
            <a:ext cx="2971440" cy="458280"/>
          </a:xfrm>
          <a:prstGeom prst="rect">
            <a:avLst/>
          </a:prstGeom>
          <a:noFill/>
          <a:ln>
            <a:noFill/>
          </a:ln>
        </p:spPr>
        <p:txBody>
          <a:bodyPr anchor="b"/>
          <a:p>
            <a:pPr algn="r">
              <a:lnSpc>
                <a:spcPct val="100000"/>
              </a:lnSpc>
            </a:pPr>
            <a:fld id="{92CDD3E9-22E2-4C72-B1F9-C8AC533201BE}"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PlaceHolder 1"/>
          <p:cNvSpPr>
            <a:spLocks noGrp="1"/>
          </p:cNvSpPr>
          <p:nvPr>
            <p:ph type="body"/>
          </p:nvPr>
        </p:nvSpPr>
        <p:spPr>
          <a:xfrm>
            <a:off x="685800" y="4400640"/>
            <a:ext cx="5486040" cy="3600000"/>
          </a:xfrm>
          <a:prstGeom prst="rect">
            <a:avLst/>
          </a:prstGeom>
        </p:spPr>
        <p:txBody>
          <a:bodyPr>
            <a:normAutofit/>
          </a:bodyPr>
          <a:p>
            <a:r>
              <a:rPr b="0" lang="en-GB" sz="1200" spc="-1" strike="noStrike">
                <a:solidFill>
                  <a:srgbClr val="000000"/>
                </a:solidFill>
                <a:latin typeface="+mn-lt"/>
              </a:rPr>
              <a:t>Les survivantes handicapées sont susceptibles d'être confrontées à de nombreux obstacles lorsqu'elles souhaitent accéder aux soins et obtenir un soutien. Certains de ces obstacles sont</a:t>
            </a:r>
            <a:endParaRPr b="0" lang="en-GB" sz="1200" spc="-1" strike="noStrike">
              <a:latin typeface="Arial"/>
            </a:endParaRPr>
          </a:p>
          <a:p>
            <a:r>
              <a:rPr b="0" lang="en-GB" sz="1200" spc="-1" strike="noStrike">
                <a:solidFill>
                  <a:srgbClr val="000000"/>
                </a:solidFill>
                <a:latin typeface="+mn-lt"/>
              </a:rPr>
              <a:t>décrits ci-dessous :</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Stigmatisation et discrimination</a:t>
            </a:r>
            <a:r>
              <a:rPr b="0" lang="en-GB" sz="1200" spc="-1" strike="noStrike">
                <a:solidFill>
                  <a:srgbClr val="000000"/>
                </a:solidFill>
                <a:latin typeface="+mn-lt"/>
                <a:ea typeface="+mn-ea"/>
              </a:rPr>
              <a:t>. Les normes sociales discriminent et stigmatisent les personnes handicapées. Elles peuvent être ostracisées et négligées au sein de leur communauté, et avoir peur de chercher du soutien auprès de leur famille et des membres de leur communauté. Les prestataires de services peuvent également exclure les personnes handicapées en se fondant sur des convictions selon lesquelles les services de prévention des VBG et de réponse aux VBG ne sont pas pertinents ou adaptés aux personnes handicapées, ou par peur de s'engager auprès de ces dernières. Par exemple, un mythe couramment admis est que les personnes handicapées sont asexuées, et donc qu'elles ne peuvent pas recevoir une éducation adéquate concernant la sexualité, les relations saines et la sécurité personnelle.</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Barrières de communication</a:t>
            </a:r>
            <a:r>
              <a:rPr b="0" lang="en-GB" sz="1200" spc="-1" strike="noStrike">
                <a:solidFill>
                  <a:srgbClr val="000000"/>
                </a:solidFill>
                <a:latin typeface="+mn-lt"/>
                <a:ea typeface="+mn-ea"/>
              </a:rPr>
              <a:t>. Les informations sur les services de réponse et les services relatifs aux VBG peuvent ne pas être présentées dans des formats accessibles aux personnes handicapées, notamment celles qui souffrent de déficiences visuelles ou auditives et de déficiences intellectuelles/psychosociales. De ce fait, les personnes handicapées, en particulier celles qui présentent des déficiences intellectuelles, peuvent ne pas reconnaître les mauvais traitements lorsqu'ils se produisent ou ne pas savoir où chercher du soutien. Ces barrières sont renforcées si une personne a été isolée de sa communauté, ce qui la rend incapable d'accéder aux réseaux d'information informels.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En outre, il se peut que les aidants et les prestataires de services ne soient pas formés aux méthodes de communication accessibles</a:t>
            </a:r>
            <a:r>
              <a:rPr b="0" lang="en-GB" sz="1200" spc="-1" strike="noStrike">
                <a:solidFill>
                  <a:srgbClr val="000000"/>
                </a:solidFill>
                <a:latin typeface="+mn-lt"/>
                <a:ea typeface="+mn-ea"/>
              </a:rPr>
              <a:t>.</a:t>
            </a:r>
            <a:endParaRPr b="0" lang="en-GB" sz="1200" spc="-1" strike="noStrike">
              <a:latin typeface="Arial"/>
            </a:endParaRPr>
          </a:p>
          <a:p>
            <a:r>
              <a:rPr b="0" lang="en-GB" sz="1200" spc="-1" strike="noStrike">
                <a:solidFill>
                  <a:srgbClr val="000000"/>
                </a:solidFill>
                <a:latin typeface="+mn-lt"/>
                <a:ea typeface="+mn-ea"/>
              </a:rPr>
              <a:t>Cela les empêche alors de communiquer clairement et respectueusement avec les personnes souffrant de différents types</a:t>
            </a:r>
            <a:endParaRPr b="0" lang="en-GB" sz="1200" spc="-1" strike="noStrike">
              <a:latin typeface="Arial"/>
            </a:endParaRPr>
          </a:p>
          <a:p>
            <a:r>
              <a:rPr b="0" lang="en-GB" sz="1200" spc="-1" strike="noStrike">
                <a:solidFill>
                  <a:srgbClr val="000000"/>
                </a:solidFill>
                <a:latin typeface="+mn-lt"/>
                <a:ea typeface="+mn-ea"/>
              </a:rPr>
              <a:t>de déficiences ou ayant différentes préférences en termes de communication. Cela entrave la mise en œuvre d'une approche axée sur les survivantes, réduit la qualité des soins qui leur sont fournis, et décourage les personnes de continuer à offrir un soutien dans le cadre de la gestion des cas.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Relations avec les personnes responsables des survivantes</a:t>
            </a:r>
            <a:r>
              <a:rPr b="0" lang="en-GB" sz="1200" spc="-1" strike="noStrike">
                <a:solidFill>
                  <a:srgbClr val="000000"/>
                </a:solidFill>
                <a:latin typeface="+mn-lt"/>
                <a:ea typeface="+mn-ea"/>
              </a:rPr>
              <a:t>. Les personnes handicapées dépendent parfois d'autres membres de leur famille ou de leur communauté pour accéder aux services et obtenir une assistance, ce qui rend difficile pour elles l'accès aux services en toute confidentialité. Si la personne responsable de la survivante est l'agresseur, il sera extrêmement difficile pour la survivante d'obtenir de l'aide, car elle dépend de cette personne pour communiquer, se déplacer et répondre à ses besoins quotidiens.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Peur de ne pas être cru</a:t>
            </a:r>
            <a:r>
              <a:rPr b="0" lang="en-GB" sz="1200" spc="-1" strike="noStrike">
                <a:solidFill>
                  <a:srgbClr val="000000"/>
                </a:solidFill>
                <a:latin typeface="+mn-lt"/>
                <a:ea typeface="+mn-ea"/>
              </a:rPr>
              <a:t>. Comme pour toutes les survivantes de VBG, la peur de la survivante de ne pas être crue est un obstacle courant aux soins. Cela est encore plus vrai pour les survivantes handicapées, particulièrement celles qui présentent des déficiences intellectuelles, et dont la compréhension et la capacité de décision peuvent être remises en cause de façon inappropriée. Ces survivantes peuvent avoir peur de ne pas être crues si elles parlent à quelqu'un et cela les expose davantage à de nouveaux sévices.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Barrières physiques. </a:t>
            </a:r>
            <a:r>
              <a:rPr b="0" lang="en-GB" sz="1200" spc="-1" strike="noStrike">
                <a:solidFill>
                  <a:srgbClr val="000000"/>
                </a:solidFill>
                <a:latin typeface="+mn-lt"/>
                <a:ea typeface="+mn-ea"/>
              </a:rPr>
              <a:t>Les services de prévention des VBG et de réponse aux VBG peuvent être physiquement inaccessibles en raison des distances, du manque de transports accessibles ou des coûts associés à l'accès aux installations. En outre, les cliniques et les centres de femmes peuvent ne pas être accessibles aux personnes en fauteuil roulant ou à mobilité réduite, ce qui peut également laisser croire que ces services n'accueillent pas les personnes handicapées.</a:t>
            </a:r>
            <a:endParaRPr b="0" lang="en-GB" sz="1200" spc="-1" strike="noStrike">
              <a:latin typeface="Arial"/>
            </a:endParaRPr>
          </a:p>
          <a:p>
            <a:endParaRPr b="0" lang="en-GB" sz="1200" spc="-1" strike="noStrike">
              <a:latin typeface="Arial"/>
            </a:endParaRPr>
          </a:p>
          <a:p>
            <a:r>
              <a:rPr b="1" lang="en-GB" sz="1200" spc="-1" strike="noStrike">
                <a:solidFill>
                  <a:srgbClr val="000000"/>
                </a:solidFill>
                <a:latin typeface="+mn-lt"/>
                <a:ea typeface="+mn-ea"/>
              </a:rPr>
              <a:t>Problèmes de confidentialité. </a:t>
            </a:r>
            <a:r>
              <a:rPr b="0" lang="en-GB" sz="1200" spc="-1" strike="noStrike">
                <a:solidFill>
                  <a:srgbClr val="000000"/>
                </a:solidFill>
                <a:latin typeface="+mn-lt"/>
                <a:ea typeface="+mn-ea"/>
              </a:rPr>
              <a:t>Les personnes handicapées ont rapporté que, dans les camps de réfugiés, la confidentialité était rarement préservée lorsqu'une survivante est handicapée, car d'autres personnes peuvent venir apporter une assistance pendant l'incident et la nouvelle se répand souvent vite au sein de la communauté. Les survivantes peuvent avoir besoin de parler aux autres afin d'accéder aux services, et le personnel en charge des VBG peut avoir besoin d'impliquer un large éventail d'acteurs dans les processus de gestion des cas. Ce manque de confidentialité et la peur d'être davantage stigmatisées peuvent dissuader les survivantes de parler, et créent des obstacles supplémentaires à l'accès aux services et à l'assistance.</a:t>
            </a:r>
            <a:endParaRPr b="0" lang="en-GB" sz="1200" spc="-1" strike="noStrike">
              <a:latin typeface="Arial"/>
            </a:endParaRPr>
          </a:p>
        </p:txBody>
      </p:sp>
      <p:sp>
        <p:nvSpPr>
          <p:cNvPr id="286" name="TextShape 2"/>
          <p:cNvSpPr txBox="1"/>
          <p:nvPr/>
        </p:nvSpPr>
        <p:spPr>
          <a:xfrm>
            <a:off x="3884760" y="8685360"/>
            <a:ext cx="2971440" cy="458280"/>
          </a:xfrm>
          <a:prstGeom prst="rect">
            <a:avLst/>
          </a:prstGeom>
          <a:noFill/>
          <a:ln>
            <a:noFill/>
          </a:ln>
        </p:spPr>
        <p:txBody>
          <a:bodyPr anchor="b"/>
          <a:p>
            <a:pPr algn="r">
              <a:lnSpc>
                <a:spcPct val="100000"/>
              </a:lnSpc>
            </a:pPr>
            <a:fld id="{A2431C3B-9E0D-48E5-B6E9-43306671B9C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9"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0"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4"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5"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7"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8"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9"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0"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1"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2"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48"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0"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2"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3"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8"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9"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7"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9"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0"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4"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5"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7"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8"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9"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0"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1"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2"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7"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9"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2"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4"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6"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7"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8"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6"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8"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9"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1"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4"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6"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7"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8"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9"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0"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1"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6"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8"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1"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3"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6"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7"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9"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0"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1"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3"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4"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5"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7"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8"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50"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3"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55"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6"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7"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8"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9"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60"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1"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3"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5"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6"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8"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0"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1"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2"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4"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6"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8"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9"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0"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2"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3"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7"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8"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00"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1"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2"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3"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4"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5"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7"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8.jpe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9.jpe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6" descr=""/>
          <p:cNvPicPr/>
          <p:nvPr/>
        </p:nvPicPr>
        <p:blipFill>
          <a:blip r:embed="rId2"/>
          <a:stretch/>
        </p:blipFill>
        <p:spPr>
          <a:xfrm>
            <a:off x="0" y="0"/>
            <a:ext cx="12191760" cy="6857640"/>
          </a:xfrm>
          <a:prstGeom prst="rect">
            <a:avLst/>
          </a:prstGeom>
          <a:ln w="9360">
            <a:noFill/>
          </a:ln>
        </p:spPr>
      </p:pic>
      <p:sp>
        <p:nvSpPr>
          <p:cNvPr id="1" name="CustomShape 1"/>
          <p:cNvSpPr/>
          <p:nvPr/>
        </p:nvSpPr>
        <p:spPr>
          <a:xfrm>
            <a:off x="982800" y="1268280"/>
            <a:ext cx="10243800" cy="661680"/>
          </a:xfrm>
          <a:prstGeom prst="rect">
            <a:avLst/>
          </a:prstGeom>
          <a:noFill/>
          <a:ln>
            <a:noFill/>
          </a:ln>
        </p:spPr>
        <p:style>
          <a:lnRef idx="0"/>
          <a:fillRef idx="0"/>
          <a:effectRef idx="0"/>
          <a:fontRef idx="minor"/>
        </p:style>
        <p:txBody>
          <a:bodyPr lIns="90000" rIns="90000" tIns="45000" bIns="45000"/>
          <a:p>
            <a:pPr>
              <a:lnSpc>
                <a:spcPct val="100000"/>
              </a:lnSpc>
            </a:pPr>
            <a:r>
              <a:rPr b="0" lang="en-GB" sz="2800" spc="199" strike="noStrike" cap="all">
                <a:solidFill>
                  <a:srgbClr val="ffffff"/>
                </a:solidFill>
                <a:latin typeface="Franklin Gothic Medium"/>
              </a:rPr>
              <a:t>Module 1</a:t>
            </a:r>
            <a:endParaRPr b="0" lang="en-GB" sz="2800" spc="-1" strike="noStrike">
              <a:latin typeface="Arial"/>
            </a:endParaRPr>
          </a:p>
        </p:txBody>
      </p:sp>
      <p:sp>
        <p:nvSpPr>
          <p:cNvPr id="2" name="CustomShape 2"/>
          <p:cNvSpPr/>
          <p:nvPr/>
        </p:nvSpPr>
        <p:spPr>
          <a:xfrm>
            <a:off x="592200" y="1116000"/>
            <a:ext cx="10907280" cy="2487240"/>
          </a:xfrm>
          <a:prstGeom prst="rect">
            <a:avLst/>
          </a:prstGeom>
          <a:ln>
            <a:noFill/>
          </a:ln>
        </p:spPr>
        <p:style>
          <a:lnRef idx="2">
            <a:schemeClr val="accent1"/>
          </a:lnRef>
          <a:fillRef idx="1">
            <a:schemeClr val="lt1"/>
          </a:fillRef>
          <a:effectRef idx="0">
            <a:schemeClr val="accent1"/>
          </a:effectRef>
          <a:fontRef idx="minor"/>
        </p:style>
      </p:sp>
      <p:sp>
        <p:nvSpPr>
          <p:cNvPr id="3" name="Line 3"/>
          <p:cNvSpPr/>
          <p:nvPr/>
        </p:nvSpPr>
        <p:spPr>
          <a:xfrm>
            <a:off x="871200" y="2971800"/>
            <a:ext cx="10104480" cy="360"/>
          </a:xfrm>
          <a:prstGeom prst="line">
            <a:avLst/>
          </a:prstGeom>
          <a:ln w="76320">
            <a:solidFill>
              <a:schemeClr val="accent1"/>
            </a:solidFill>
            <a:round/>
          </a:ln>
        </p:spPr>
        <p:style>
          <a:lnRef idx="2">
            <a:schemeClr val="accent1"/>
          </a:lnRef>
          <a:fillRef idx="0">
            <a:schemeClr val="accent1"/>
          </a:fillRef>
          <a:effectRef idx="1">
            <a:schemeClr val="accent1"/>
          </a:effectRef>
          <a:fontRef idx="minor"/>
        </p:style>
      </p:sp>
      <p:sp>
        <p:nvSpPr>
          <p:cNvPr id="4" name="CustomShape 4"/>
          <p:cNvSpPr/>
          <p:nvPr/>
        </p:nvSpPr>
        <p:spPr>
          <a:xfrm>
            <a:off x="809640" y="1440000"/>
            <a:ext cx="9387000" cy="1426680"/>
          </a:xfrm>
          <a:prstGeom prst="rect">
            <a:avLst/>
          </a:prstGeom>
          <a:noFill/>
          <a:ln>
            <a:noFill/>
          </a:ln>
        </p:spPr>
        <p:style>
          <a:lnRef idx="0"/>
          <a:fillRef idx="0"/>
          <a:effectRef idx="0"/>
          <a:fontRef idx="minor"/>
        </p:style>
        <p:txBody>
          <a:bodyPr lIns="90000" rIns="90000" tIns="45000" bIns="45000"/>
          <a:p>
            <a:pPr>
              <a:lnSpc>
                <a:spcPct val="100000"/>
              </a:lnSpc>
            </a:pPr>
            <a:r>
              <a:rPr b="0" lang="en-GB" sz="2400" spc="299" strike="noStrike" cap="all">
                <a:solidFill>
                  <a:srgbClr val="000000"/>
                </a:solidFill>
                <a:latin typeface="Franklin Gothic Medium"/>
              </a:rPr>
              <a:t>FORMATION INTER-AGENCE SUR LA GESTION DES CAS DE VIOLENCE BASÉE SUR LE GENRE</a:t>
            </a:r>
            <a:endParaRPr b="0" lang="en-GB" sz="2400" spc="-1" strike="noStrike">
              <a:latin typeface="Arial"/>
            </a:endParaRPr>
          </a:p>
        </p:txBody>
      </p:sp>
      <p:sp>
        <p:nvSpPr>
          <p:cNvPr id="5" name="PlaceHolder 5"/>
          <p:cNvSpPr>
            <a:spLocks noGrp="1"/>
          </p:cNvSpPr>
          <p:nvPr>
            <p:ph type="title"/>
          </p:nvPr>
        </p:nvSpPr>
        <p:spPr>
          <a:xfrm>
            <a:off x="609480" y="273600"/>
            <a:ext cx="10972440" cy="1144800"/>
          </a:xfrm>
          <a:prstGeom prst="rect">
            <a:avLst/>
          </a:prstGeom>
        </p:spPr>
        <p:txBody>
          <a:bodyPr lIns="0" rIns="0" tIns="0" bIns="0" anchor="ctr"/>
          <a:p>
            <a:r>
              <a:rPr b="0" lang="en-US" sz="1800" spc="-1" strike="noStrike">
                <a:solidFill>
                  <a:srgbClr val="000000"/>
                </a:solidFill>
                <a:latin typeface="Franklin Gothic Book"/>
              </a:rPr>
              <a:t>Click to edit the title text format</a:t>
            </a:r>
            <a:endParaRPr b="0" lang="en-US" sz="1800" spc="-1" strike="noStrike">
              <a:solidFill>
                <a:srgbClr val="000000"/>
              </a:solidFill>
              <a:latin typeface="Franklin Gothic Book"/>
            </a:endParaRPr>
          </a:p>
        </p:txBody>
      </p:sp>
      <p:sp>
        <p:nvSpPr>
          <p:cNvPr id="6" name="PlaceHolder 6"/>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200" spc="-1" strike="noStrike">
                <a:solidFill>
                  <a:srgbClr val="27282a"/>
                </a:solidFill>
                <a:latin typeface="Franklin Gothic Book"/>
              </a:rPr>
              <a:t>Click to edit the outline text format</a:t>
            </a:r>
            <a:endParaRPr b="0" lang="en-US" sz="2200" spc="-1" strike="noStrike">
              <a:solidFill>
                <a:srgbClr val="27282a"/>
              </a:solidFill>
              <a:latin typeface="Franklin Gothic Book"/>
            </a:endParaRPr>
          </a:p>
          <a:p>
            <a:pPr lvl="1" marL="864000" indent="-324000">
              <a:spcBef>
                <a:spcPts val="1134"/>
              </a:spcBef>
              <a:buClr>
                <a:srgbClr val="000000"/>
              </a:buClr>
              <a:buSzPct val="75000"/>
              <a:buFont typeface="Symbol" charset="2"/>
              <a:buChar char=""/>
            </a:pPr>
            <a:r>
              <a:rPr b="0" lang="en-US" sz="1400" spc="-1" strike="noStrike">
                <a:solidFill>
                  <a:srgbClr val="27282a"/>
                </a:solidFill>
                <a:latin typeface="Franklin Gothic Book"/>
              </a:rPr>
              <a:t>Second Outline Level</a:t>
            </a:r>
            <a:endParaRPr b="0" lang="en-US" sz="1400" spc="-1" strike="noStrike">
              <a:solidFill>
                <a:srgbClr val="27282a"/>
              </a:solidFill>
              <a:latin typeface="Franklin Gothic Book"/>
            </a:endParaRPr>
          </a:p>
          <a:p>
            <a:pPr lvl="2" marL="1296000" indent="-288000">
              <a:spcBef>
                <a:spcPts val="850"/>
              </a:spcBef>
              <a:buClr>
                <a:srgbClr val="000000"/>
              </a:buClr>
              <a:buSzPct val="45000"/>
              <a:buFont typeface="Wingdings" charset="2"/>
              <a:buChar char=""/>
            </a:pPr>
            <a:r>
              <a:rPr b="0" lang="en-US" sz="1400" spc="-1" strike="noStrike">
                <a:solidFill>
                  <a:srgbClr val="27282a"/>
                </a:solidFill>
                <a:latin typeface="Franklin Gothic Book"/>
              </a:rPr>
              <a:t>Third Outline Level</a:t>
            </a:r>
            <a:endParaRPr b="0" lang="en-US" sz="1400" spc="-1" strike="noStrike">
              <a:solidFill>
                <a:srgbClr val="27282a"/>
              </a:solidFill>
              <a:latin typeface="Franklin Gothic Book"/>
            </a:endParaRPr>
          </a:p>
          <a:p>
            <a:pPr lvl="3" marL="1728000" indent="-216000">
              <a:spcBef>
                <a:spcPts val="567"/>
              </a:spcBef>
              <a:buClr>
                <a:srgbClr val="000000"/>
              </a:buClr>
              <a:buSzPct val="75000"/>
              <a:buFont typeface="Symbol" charset="2"/>
              <a:buChar char=""/>
            </a:pPr>
            <a:r>
              <a:rPr b="0" lang="en-US" sz="1400" spc="-1" strike="noStrike">
                <a:solidFill>
                  <a:srgbClr val="27282a"/>
                </a:solidFill>
                <a:latin typeface="Franklin Gothic Book"/>
              </a:rPr>
              <a:t>Fourth Outline Level</a:t>
            </a:r>
            <a:endParaRPr b="0" lang="en-US" sz="1400" spc="-1" strike="noStrike">
              <a:solidFill>
                <a:srgbClr val="27282a"/>
              </a:solidFill>
              <a:latin typeface="Franklin Gothic Book"/>
            </a:endParaRPr>
          </a:p>
          <a:p>
            <a:pPr lvl="4" marL="2160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Fifth Outline Level</a:t>
            </a:r>
            <a:endParaRPr b="0" lang="en-US" sz="2000" spc="-1" strike="noStrike">
              <a:solidFill>
                <a:srgbClr val="27282a"/>
              </a:solidFill>
              <a:latin typeface="Franklin Gothic Book"/>
            </a:endParaRPr>
          </a:p>
          <a:p>
            <a:pPr lvl="5" marL="2592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Sixth Outline Level</a:t>
            </a:r>
            <a:endParaRPr b="0" lang="en-US" sz="2000" spc="-1" strike="noStrike">
              <a:solidFill>
                <a:srgbClr val="27282a"/>
              </a:solidFill>
              <a:latin typeface="Franklin Gothic Book"/>
            </a:endParaRPr>
          </a:p>
          <a:p>
            <a:pPr lvl="6" marL="3024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Seventh Outline Level</a:t>
            </a:r>
            <a:endParaRPr b="0" lang="en-US" sz="20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3" name="Picture 6" descr=""/>
          <p:cNvPicPr/>
          <p:nvPr/>
        </p:nvPicPr>
        <p:blipFill>
          <a:blip r:embed="rId2"/>
          <a:stretch/>
        </p:blipFill>
        <p:spPr>
          <a:xfrm>
            <a:off x="0" y="0"/>
            <a:ext cx="12191760" cy="6857640"/>
          </a:xfrm>
          <a:prstGeom prst="rect">
            <a:avLst/>
          </a:prstGeom>
          <a:ln w="9360">
            <a:noFill/>
          </a:ln>
        </p:spPr>
      </p:pic>
      <p:sp>
        <p:nvSpPr>
          <p:cNvPr id="44" name="PlaceHolder 1"/>
          <p:cNvSpPr>
            <a:spLocks noGrp="1"/>
          </p:cNvSpPr>
          <p:nvPr>
            <p:ph type="title"/>
          </p:nvPr>
        </p:nvSpPr>
        <p:spPr>
          <a:xfrm>
            <a:off x="973800" y="1963080"/>
            <a:ext cx="10244160" cy="2134440"/>
          </a:xfrm>
          <a:prstGeom prst="rect">
            <a:avLst/>
          </a:prstGeom>
        </p:spPr>
        <p:txBody>
          <a:bodyPr/>
          <a:p>
            <a:pPr>
              <a:lnSpc>
                <a:spcPct val="100000"/>
              </a:lnSpc>
            </a:pPr>
            <a:r>
              <a:rPr b="0" lang="en-US" sz="6000" spc="299" strike="noStrike" cap="all">
                <a:solidFill>
                  <a:srgbClr val="ffffff"/>
                </a:solidFill>
                <a:latin typeface="Franklin Gothic Medium"/>
                <a:ea typeface="MS PGothic"/>
              </a:rPr>
              <a:t>Click to edit Master title style</a:t>
            </a:r>
            <a:endParaRPr b="0" lang="en-US" sz="6000" spc="-1" strike="noStrike">
              <a:solidFill>
                <a:srgbClr val="000000"/>
              </a:solidFill>
              <a:latin typeface="Franklin Gothic Book"/>
            </a:endParaRPr>
          </a:p>
        </p:txBody>
      </p:sp>
      <p:sp>
        <p:nvSpPr>
          <p:cNvPr id="45" name="PlaceHolder 2"/>
          <p:cNvSpPr>
            <a:spLocks noGrp="1"/>
          </p:cNvSpPr>
          <p:nvPr>
            <p:ph type="body"/>
          </p:nvPr>
        </p:nvSpPr>
        <p:spPr>
          <a:xfrm>
            <a:off x="973800" y="1269360"/>
            <a:ext cx="10329120" cy="72036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800" spc="97" strike="noStrike">
                <a:solidFill>
                  <a:srgbClr val="ffffff"/>
                </a:solidFill>
                <a:latin typeface="Franklin Gothic Medium"/>
                <a:ea typeface="MS PGothic"/>
              </a:rPr>
              <a:t>Click to edit Master text styles</a:t>
            </a:r>
            <a:endParaRPr b="0" lang="en-US" sz="2800" spc="-1" strike="noStrike">
              <a:solidFill>
                <a:srgbClr val="5a6378"/>
              </a:solidFill>
              <a:latin typeface="Franklin Gothic Book"/>
            </a:endParaRPr>
          </a:p>
        </p:txBody>
      </p:sp>
      <p:sp>
        <p:nvSpPr>
          <p:cNvPr id="46" name="PlaceHolder 3"/>
          <p:cNvSpPr>
            <a:spLocks noGrp="1"/>
          </p:cNvSpPr>
          <p:nvPr>
            <p:ph type="body"/>
          </p:nvPr>
        </p:nvSpPr>
        <p:spPr>
          <a:xfrm>
            <a:off x="973800" y="4889880"/>
            <a:ext cx="10200960" cy="80280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3200" spc="117" strike="noStrike">
                <a:solidFill>
                  <a:srgbClr val="ffffff"/>
                </a:solidFill>
                <a:latin typeface="Franklin Gothic Book"/>
                <a:ea typeface="MS PGothic"/>
              </a:rPr>
              <a:t>Click to edit Master text styles</a:t>
            </a:r>
            <a:endParaRPr b="0" lang="en-US" sz="3200" spc="-1" strike="noStrike">
              <a:solidFill>
                <a:srgbClr val="5a6378"/>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pic>
        <p:nvPicPr>
          <p:cNvPr id="83" name="Picture 6" descr=""/>
          <p:cNvPicPr/>
          <p:nvPr/>
        </p:nvPicPr>
        <p:blipFill>
          <a:blip r:embed="rId3"/>
          <a:stretch/>
        </p:blipFill>
        <p:spPr>
          <a:xfrm>
            <a:off x="0" y="0"/>
            <a:ext cx="12191760" cy="6857640"/>
          </a:xfrm>
          <a:prstGeom prst="rect">
            <a:avLst/>
          </a:prstGeom>
          <a:ln w="9360">
            <a:noFill/>
          </a:ln>
        </p:spPr>
      </p:pic>
      <p:sp>
        <p:nvSpPr>
          <p:cNvPr id="84" name="PlaceHolder 1"/>
          <p:cNvSpPr>
            <a:spLocks noGrp="1"/>
          </p:cNvSpPr>
          <p:nvPr>
            <p:ph type="title"/>
          </p:nvPr>
        </p:nvSpPr>
        <p:spPr>
          <a:xfrm>
            <a:off x="663120" y="2419560"/>
            <a:ext cx="4769280" cy="1545120"/>
          </a:xfrm>
          <a:prstGeom prst="rect">
            <a:avLst/>
          </a:prstGeom>
        </p:spPr>
        <p:txBody>
          <a:bodyPr anchor="ctr"/>
          <a:p>
            <a:pPr algn="ctr">
              <a:lnSpc>
                <a:spcPct val="100000"/>
              </a:lnSpc>
            </a:pPr>
            <a:r>
              <a:rPr b="0" lang="en-US" sz="4400" spc="299" strike="noStrike" cap="all">
                <a:solidFill>
                  <a:srgbClr val="ffffff"/>
                </a:solidFill>
                <a:latin typeface="Franklin Gothic Medium"/>
                <a:ea typeface="MS PGothic"/>
              </a:rPr>
              <a:t>Click to edit Master title style</a:t>
            </a:r>
            <a:endParaRPr b="0" lang="en-US" sz="4400" spc="-1" strike="noStrike">
              <a:solidFill>
                <a:srgbClr val="000000"/>
              </a:solidFill>
              <a:latin typeface="Franklin Gothic Book"/>
            </a:endParaRPr>
          </a:p>
        </p:txBody>
      </p:sp>
      <p:sp>
        <p:nvSpPr>
          <p:cNvPr id="85" name="PlaceHolder 2"/>
          <p:cNvSpPr>
            <a:spLocks noGrp="1"/>
          </p:cNvSpPr>
          <p:nvPr>
            <p:ph type="body"/>
          </p:nvPr>
        </p:nvSpPr>
        <p:spPr>
          <a:xfrm>
            <a:off x="7027200" y="860760"/>
            <a:ext cx="4478400" cy="5052960"/>
          </a:xfrm>
          <a:prstGeom prst="rect">
            <a:avLst/>
          </a:prstGeom>
        </p:spPr>
        <p:txBody>
          <a:bodyPr lIns="45720" rIns="45720" anchor="ctr"/>
          <a:p>
            <a:pPr marL="457200" indent="-456840">
              <a:lnSpc>
                <a:spcPct val="100000"/>
              </a:lnSpc>
              <a:spcBef>
                <a:spcPts val="1199"/>
              </a:spcBef>
              <a:spcAft>
                <a:spcPts val="2401"/>
              </a:spcAft>
              <a:buBlip>
                <a:blip r:embed="rId4"/>
              </a:buBlip>
            </a:pPr>
            <a:r>
              <a:rPr b="0" lang="en-US" sz="2000" spc="-1" strike="noStrike">
                <a:solidFill>
                  <a:srgbClr val="5a6378"/>
                </a:solidFill>
                <a:latin typeface="Franklin Gothic Book"/>
                <a:ea typeface="MS PGothic"/>
              </a:rPr>
              <a:t>Click to edit Master text styles</a:t>
            </a:r>
            <a:endParaRPr b="0" lang="en-US" sz="2000" spc="-1" strike="noStrike">
              <a:solidFill>
                <a:srgbClr val="5a6378"/>
              </a:solidFill>
              <a:latin typeface="Franklin Gothic Book"/>
            </a:endParaRPr>
          </a:p>
          <a:p>
            <a:pPr lvl="1" marL="265320" indent="-136800">
              <a:lnSpc>
                <a:spcPct val="100000"/>
              </a:lnSpc>
              <a:spcBef>
                <a:spcPts val="201"/>
              </a:spcBef>
              <a:spcAft>
                <a:spcPts val="400"/>
              </a:spcAft>
              <a:buBlip>
                <a:blip r:embed="rId5"/>
              </a:buBlip>
            </a:pPr>
            <a:r>
              <a:rPr b="0" lang="en-US" sz="1800" spc="-1" strike="noStrike">
                <a:solidFill>
                  <a:srgbClr val="5a6378"/>
                </a:solidFill>
                <a:latin typeface="Franklin Gothic Book"/>
                <a:ea typeface="MS PGothic"/>
              </a:rPr>
              <a:t>Second level</a:t>
            </a:r>
            <a:endParaRPr b="0" lang="en-US" sz="1800" spc="-1" strike="noStrike">
              <a:solidFill>
                <a:srgbClr val="5a6378"/>
              </a:solidFill>
              <a:latin typeface="Franklin Gothic Book"/>
            </a:endParaRPr>
          </a:p>
          <a:p>
            <a:pPr lvl="2" marL="448200" indent="-136800">
              <a:lnSpc>
                <a:spcPct val="100000"/>
              </a:lnSpc>
              <a:spcBef>
                <a:spcPts val="201"/>
              </a:spcBef>
              <a:spcAft>
                <a:spcPts val="400"/>
              </a:spcAft>
              <a:buBlip>
                <a:blip r:embed="rId6"/>
              </a:buBlip>
            </a:pPr>
            <a:r>
              <a:rPr b="0" lang="en-US" sz="1400" spc="-1" strike="noStrike">
                <a:solidFill>
                  <a:srgbClr val="5a6378"/>
                </a:solidFill>
                <a:latin typeface="Franklin Gothic Book"/>
                <a:ea typeface="MS PGothic"/>
              </a:rPr>
              <a:t>Third level</a:t>
            </a:r>
            <a:endParaRPr b="0" lang="en-US" sz="1400" spc="-1" strike="noStrike">
              <a:solidFill>
                <a:srgbClr val="5a6378"/>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22" name="Picture 6" descr=""/>
          <p:cNvPicPr/>
          <p:nvPr/>
        </p:nvPicPr>
        <p:blipFill>
          <a:blip r:embed="rId2"/>
          <a:stretch/>
        </p:blipFill>
        <p:spPr>
          <a:xfrm>
            <a:off x="0" y="0"/>
            <a:ext cx="12191760" cy="6857640"/>
          </a:xfrm>
          <a:prstGeom prst="rect">
            <a:avLst/>
          </a:prstGeom>
          <a:ln w="9360">
            <a:noFill/>
          </a:ln>
        </p:spPr>
      </p:pic>
      <p:sp>
        <p:nvSpPr>
          <p:cNvPr id="123" name="PlaceHolder 1"/>
          <p:cNvSpPr>
            <a:spLocks noGrp="1"/>
          </p:cNvSpPr>
          <p:nvPr>
            <p:ph type="title"/>
          </p:nvPr>
        </p:nvSpPr>
        <p:spPr>
          <a:xfrm>
            <a:off x="375120" y="204120"/>
            <a:ext cx="11435760" cy="1136160"/>
          </a:xfrm>
          <a:prstGeom prst="rect">
            <a:avLst/>
          </a:prstGeom>
        </p:spPr>
        <p:txBody>
          <a:bodyPr anchor="ctr"/>
          <a:p>
            <a:pP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124" name="PlaceHolder 2"/>
          <p:cNvSpPr>
            <a:spLocks noGrp="1"/>
          </p:cNvSpPr>
          <p:nvPr>
            <p:ph type="body"/>
          </p:nvPr>
        </p:nvSpPr>
        <p:spPr>
          <a:xfrm>
            <a:off x="1023840" y="2286000"/>
            <a:ext cx="9720000" cy="402228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200" spc="29" strike="noStrike">
                <a:solidFill>
                  <a:srgbClr val="5a6378"/>
                </a:solidFill>
                <a:latin typeface="Franklin Gothic Book"/>
                <a:ea typeface="MS PGothic"/>
              </a:rPr>
              <a:t>Click to edit Master text styles</a:t>
            </a:r>
            <a:endParaRPr b="0" lang="en-US" sz="2200" spc="-1" strike="noStrike">
              <a:solidFill>
                <a:srgbClr val="5a6378"/>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61" name="Picture 6" descr=""/>
          <p:cNvPicPr/>
          <p:nvPr/>
        </p:nvPicPr>
        <p:blipFill>
          <a:blip r:embed="rId2"/>
          <a:stretch/>
        </p:blipFill>
        <p:spPr>
          <a:xfrm>
            <a:off x="0" y="0"/>
            <a:ext cx="12191760" cy="6857640"/>
          </a:xfrm>
          <a:prstGeom prst="rect">
            <a:avLst/>
          </a:prstGeom>
          <a:ln w="9360">
            <a:noFill/>
          </a:ln>
        </p:spPr>
      </p:pic>
      <p:sp>
        <p:nvSpPr>
          <p:cNvPr id="162" name="CustomShape 1"/>
          <p:cNvSpPr/>
          <p:nvPr/>
        </p:nvSpPr>
        <p:spPr>
          <a:xfrm>
            <a:off x="0" y="1552680"/>
            <a:ext cx="12191760" cy="5304960"/>
          </a:xfrm>
          <a:prstGeom prst="rect">
            <a:avLst/>
          </a:prstGeom>
          <a:ln>
            <a:solidFill>
              <a:schemeClr val="bg1"/>
            </a:solidFill>
            <a:round/>
          </a:ln>
        </p:spPr>
        <p:style>
          <a:lnRef idx="2">
            <a:schemeClr val="accent2"/>
          </a:lnRef>
          <a:fillRef idx="1">
            <a:schemeClr val="lt1"/>
          </a:fillRef>
          <a:effectRef idx="0">
            <a:schemeClr val="accent2"/>
          </a:effectRef>
          <a:fontRef idx="minor"/>
        </p:style>
      </p:sp>
      <p:sp>
        <p:nvSpPr>
          <p:cNvPr id="163" name="CustomShape 2"/>
          <p:cNvSpPr/>
          <p:nvPr/>
        </p:nvSpPr>
        <p:spPr>
          <a:xfrm>
            <a:off x="2840040" y="2003400"/>
            <a:ext cx="6525720" cy="1186920"/>
          </a:xfrm>
          <a:prstGeom prst="rect">
            <a:avLst/>
          </a:prstGeom>
          <a:noFill/>
          <a:ln w="76320">
            <a:solidFill>
              <a:schemeClr val="accent3"/>
            </a:solidFill>
            <a:round/>
          </a:ln>
        </p:spPr>
        <p:style>
          <a:lnRef idx="2">
            <a:schemeClr val="accent1"/>
          </a:lnRef>
          <a:fillRef idx="1">
            <a:schemeClr val="lt1"/>
          </a:fillRef>
          <a:effectRef idx="0">
            <a:schemeClr val="accent1"/>
          </a:effectRef>
          <a:fontRef idx="minor"/>
        </p:style>
      </p:sp>
      <p:sp>
        <p:nvSpPr>
          <p:cNvPr id="164" name="CustomShape 3"/>
          <p:cNvSpPr/>
          <p:nvPr/>
        </p:nvSpPr>
        <p:spPr>
          <a:xfrm>
            <a:off x="2840040" y="3597120"/>
            <a:ext cx="6525720" cy="1186920"/>
          </a:xfrm>
          <a:prstGeom prst="rect">
            <a:avLst/>
          </a:prstGeom>
          <a:noFill/>
          <a:ln w="76320">
            <a:solidFill>
              <a:schemeClr val="accent5"/>
            </a:solidFill>
            <a:round/>
          </a:ln>
        </p:spPr>
        <p:style>
          <a:lnRef idx="2">
            <a:schemeClr val="accent1"/>
          </a:lnRef>
          <a:fillRef idx="1">
            <a:schemeClr val="lt1"/>
          </a:fillRef>
          <a:effectRef idx="0">
            <a:schemeClr val="accent1"/>
          </a:effectRef>
          <a:fontRef idx="minor"/>
        </p:style>
      </p:sp>
      <p:sp>
        <p:nvSpPr>
          <p:cNvPr id="165" name="CustomShape 4"/>
          <p:cNvSpPr/>
          <p:nvPr/>
        </p:nvSpPr>
        <p:spPr>
          <a:xfrm>
            <a:off x="2840040" y="5207040"/>
            <a:ext cx="6525720" cy="1186920"/>
          </a:xfrm>
          <a:prstGeom prst="rect">
            <a:avLst/>
          </a:prstGeom>
          <a:noFill/>
          <a:ln w="76320">
            <a:solidFill>
              <a:schemeClr val="accent6"/>
            </a:solidFill>
            <a:round/>
          </a:ln>
        </p:spPr>
        <p:style>
          <a:lnRef idx="2">
            <a:schemeClr val="accent1"/>
          </a:lnRef>
          <a:fillRef idx="1">
            <a:schemeClr val="lt1"/>
          </a:fillRef>
          <a:effectRef idx="0">
            <a:schemeClr val="accent1"/>
          </a:effectRef>
          <a:fontRef idx="minor"/>
        </p:style>
      </p:sp>
      <p:sp>
        <p:nvSpPr>
          <p:cNvPr id="166" name="PlaceHolder 5"/>
          <p:cNvSpPr>
            <a:spLocks noGrp="1"/>
          </p:cNvSpPr>
          <p:nvPr>
            <p:ph type="title"/>
          </p:nvPr>
        </p:nvSpPr>
        <p:spPr>
          <a:xfrm>
            <a:off x="375120" y="204120"/>
            <a:ext cx="11435760" cy="1136160"/>
          </a:xfrm>
          <a:prstGeom prst="rect">
            <a:avLst/>
          </a:prstGeom>
        </p:spPr>
        <p:txBody>
          <a:bodyPr anchor="ctr"/>
          <a:p>
            <a:pPr algn="ct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167" name="PlaceHolder 6"/>
          <p:cNvSpPr>
            <a:spLocks noGrp="1"/>
          </p:cNvSpPr>
          <p:nvPr>
            <p:ph type="body"/>
          </p:nvPr>
        </p:nvSpPr>
        <p:spPr>
          <a:xfrm>
            <a:off x="3020040" y="234252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e8722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168" name="PlaceHolder 7"/>
          <p:cNvSpPr>
            <a:spLocks noGrp="1"/>
          </p:cNvSpPr>
          <p:nvPr>
            <p:ph type="body"/>
          </p:nvPr>
        </p:nvSpPr>
        <p:spPr>
          <a:xfrm>
            <a:off x="3020040" y="395100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829e3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169" name="PlaceHolder 8"/>
          <p:cNvSpPr>
            <a:spLocks noGrp="1"/>
          </p:cNvSpPr>
          <p:nvPr>
            <p:ph type="body"/>
          </p:nvPr>
        </p:nvSpPr>
        <p:spPr>
          <a:xfrm>
            <a:off x="3020040" y="557388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f3c317"/>
                </a:solidFill>
                <a:latin typeface="Franklin Gothic Medium"/>
                <a:ea typeface="MS PGothic"/>
              </a:rPr>
              <a:t>Click to edit Master text styles</a:t>
            </a:r>
            <a:endParaRPr b="0" lang="en-US" sz="3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25.xml"/><Relationship Id="rId3"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1.xml"/>
</Relationships>
</file>

<file path=ppt/slides/_rels/slide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13.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slideLayout" Target="../slideLayouts/slideLayout25.xml"/><Relationship Id="rId6"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211" name="CustomShape 1"/>
          <p:cNvSpPr/>
          <p:nvPr/>
        </p:nvSpPr>
        <p:spPr>
          <a:xfrm>
            <a:off x="816120" y="1503720"/>
            <a:ext cx="10243800" cy="1125720"/>
          </a:xfrm>
          <a:prstGeom prst="rect">
            <a:avLst/>
          </a:prstGeom>
          <a:solidFill>
            <a:schemeClr val="bg1"/>
          </a:solidFill>
          <a:ln>
            <a:noFill/>
          </a:ln>
        </p:spPr>
        <p:style>
          <a:lnRef idx="0"/>
          <a:fillRef idx="0"/>
          <a:effectRef idx="0"/>
          <a:fontRef idx="minor"/>
        </p:style>
        <p:txBody>
          <a:bodyPr lIns="90000" rIns="90000" tIns="45000" bIns="45000"/>
          <a:p>
            <a:pPr>
              <a:lnSpc>
                <a:spcPct val="100000"/>
              </a:lnSpc>
            </a:pPr>
            <a:r>
              <a:rPr b="1" lang="en-GB" sz="3400" spc="-1" strike="noStrike">
                <a:solidFill>
                  <a:srgbClr val="000000"/>
                </a:solidFill>
                <a:latin typeface="Arial"/>
              </a:rPr>
              <a:t>FORMATION INTER-AGENCE SUR LA GESTION DES CAS DE VIOLENCE BASÉE SUR LE GENRE</a:t>
            </a:r>
            <a:endParaRPr b="0" lang="en-GB" sz="3400" spc="-1" strike="noStrike">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Fournir des soins et un soutien : problèmes essentiels</a:t>
            </a:r>
            <a:endParaRPr b="0" lang="en-US" sz="4000" spc="-1" strike="noStrike">
              <a:solidFill>
                <a:srgbClr val="000000"/>
              </a:solidFill>
              <a:latin typeface="Franklin Gothic Book"/>
            </a:endParaRPr>
          </a:p>
        </p:txBody>
      </p:sp>
      <p:sp>
        <p:nvSpPr>
          <p:cNvPr id="239" name="CustomShape 2"/>
          <p:cNvSpPr/>
          <p:nvPr/>
        </p:nvSpPr>
        <p:spPr>
          <a:xfrm>
            <a:off x="1066320" y="3367800"/>
            <a:ext cx="1867320" cy="1172880"/>
          </a:xfrm>
          <a:prstGeom prst="roundRect">
            <a:avLst>
              <a:gd name="adj" fmla="val 10000"/>
            </a:avLst>
          </a:prstGeom>
          <a:solidFill>
            <a:schemeClr val="accent5">
              <a:hueOff val="0"/>
              <a:satOff val="0"/>
              <a:lumOff val="0"/>
              <a:alphaOff val="0"/>
            </a:schemeClr>
          </a:solidFill>
          <a:ln>
            <a:solidFill>
              <a:schemeClr val="lt1">
                <a:hueOff val="0"/>
                <a:satOff val="0"/>
                <a:lumOff val="0"/>
                <a:alphaOff val="0"/>
              </a:schemeClr>
            </a:solidFill>
            <a:round/>
          </a:ln>
        </p:spPr>
        <p:style>
          <a:lnRef idx="2"/>
          <a:fillRef idx="0"/>
          <a:effectRef idx="0"/>
          <a:fontRef idx="minor"/>
        </p:style>
        <p:txBody>
          <a:bodyPr lIns="102960" rIns="68760" tIns="102960" bIns="103320" anchor="ctr"/>
          <a:p>
            <a:pPr algn="ctr">
              <a:lnSpc>
                <a:spcPct val="90000"/>
              </a:lnSpc>
              <a:spcAft>
                <a:spcPts val="629"/>
              </a:spcAft>
            </a:pPr>
            <a:r>
              <a:rPr b="0" lang="en-GB" sz="1800" spc="-1" strike="noStrike">
                <a:solidFill>
                  <a:srgbClr val="ffffff"/>
                </a:solidFill>
                <a:latin typeface="Franklin Gothic Book"/>
              </a:rPr>
              <a:t>Compétences en communication</a:t>
            </a:r>
            <a:endParaRPr b="0" lang="en-GB" sz="1800" spc="-1" strike="noStrike">
              <a:latin typeface="Arial"/>
            </a:endParaRPr>
          </a:p>
        </p:txBody>
      </p:sp>
      <p:sp>
        <p:nvSpPr>
          <p:cNvPr id="240" name="CustomShape 3"/>
          <p:cNvSpPr/>
          <p:nvPr/>
        </p:nvSpPr>
        <p:spPr>
          <a:xfrm>
            <a:off x="3120840" y="3722760"/>
            <a:ext cx="395640" cy="462960"/>
          </a:xfrm>
          <a:prstGeom prst="rightArrow">
            <a:avLst>
              <a:gd name="adj1" fmla="val 60000"/>
              <a:gd name="adj2" fmla="val 50000"/>
            </a:avLst>
          </a:prstGeom>
          <a:solidFill>
            <a:schemeClr val="accent5">
              <a:hueOff val="0"/>
              <a:satOff val="0"/>
              <a:lumOff val="0"/>
              <a:alphaOff val="0"/>
            </a:schemeClr>
          </a:solidFill>
          <a:ln>
            <a:noFill/>
          </a:ln>
        </p:spPr>
        <p:style>
          <a:lnRef idx="0"/>
          <a:fillRef idx="0"/>
          <a:effectRef idx="0"/>
          <a:fontRef idx="minor"/>
        </p:style>
      </p:sp>
      <p:sp>
        <p:nvSpPr>
          <p:cNvPr id="241" name="CustomShape 4"/>
          <p:cNvSpPr/>
          <p:nvPr/>
        </p:nvSpPr>
        <p:spPr>
          <a:xfrm>
            <a:off x="3681000" y="3367800"/>
            <a:ext cx="1867320" cy="1172880"/>
          </a:xfrm>
          <a:prstGeom prst="roundRect">
            <a:avLst>
              <a:gd name="adj" fmla="val 10000"/>
            </a:avLst>
          </a:prstGeom>
          <a:solidFill>
            <a:schemeClr val="accent5">
              <a:hueOff val="-411773"/>
              <a:satOff val="-7984"/>
              <a:lumOff val="-2876"/>
              <a:alphaOff val="0"/>
            </a:schemeClr>
          </a:solidFill>
          <a:ln>
            <a:solidFill>
              <a:schemeClr val="lt1">
                <a:hueOff val="0"/>
                <a:satOff val="0"/>
                <a:lumOff val="0"/>
                <a:alphaOff val="0"/>
              </a:schemeClr>
            </a:solidFill>
            <a:round/>
          </a:ln>
        </p:spPr>
        <p:style>
          <a:lnRef idx="2"/>
          <a:fillRef idx="0"/>
          <a:effectRef idx="0"/>
          <a:fontRef idx="minor"/>
        </p:style>
        <p:txBody>
          <a:bodyPr lIns="102960" rIns="68760" tIns="102960" bIns="103320" anchor="ctr"/>
          <a:p>
            <a:pPr algn="ctr">
              <a:lnSpc>
                <a:spcPct val="90000"/>
              </a:lnSpc>
              <a:spcAft>
                <a:spcPts val="629"/>
              </a:spcAft>
            </a:pPr>
            <a:r>
              <a:rPr b="0" lang="en-GB" sz="1800" spc="-1" strike="noStrike">
                <a:solidFill>
                  <a:srgbClr val="ffffff"/>
                </a:solidFill>
                <a:latin typeface="Franklin Gothic Book"/>
              </a:rPr>
              <a:t>Consentement éclairé</a:t>
            </a:r>
            <a:endParaRPr b="0" lang="en-GB" sz="1800" spc="-1" strike="noStrike">
              <a:latin typeface="Arial"/>
            </a:endParaRPr>
          </a:p>
        </p:txBody>
      </p:sp>
      <p:sp>
        <p:nvSpPr>
          <p:cNvPr id="242" name="CustomShape 5"/>
          <p:cNvSpPr/>
          <p:nvPr/>
        </p:nvSpPr>
        <p:spPr>
          <a:xfrm>
            <a:off x="5735520" y="3722760"/>
            <a:ext cx="395640" cy="462960"/>
          </a:xfrm>
          <a:prstGeom prst="rightArrow">
            <a:avLst>
              <a:gd name="adj1" fmla="val 60000"/>
              <a:gd name="adj2" fmla="val 50000"/>
            </a:avLst>
          </a:prstGeom>
          <a:solidFill>
            <a:schemeClr val="accent5">
              <a:hueOff val="-617659"/>
              <a:satOff val="-11976"/>
              <a:lumOff val="-4313"/>
              <a:alphaOff val="0"/>
            </a:schemeClr>
          </a:solidFill>
          <a:ln>
            <a:noFill/>
          </a:ln>
        </p:spPr>
        <p:style>
          <a:lnRef idx="0"/>
          <a:fillRef idx="0"/>
          <a:effectRef idx="0"/>
          <a:fontRef idx="minor"/>
        </p:style>
      </p:sp>
      <p:sp>
        <p:nvSpPr>
          <p:cNvPr id="243" name="CustomShape 6"/>
          <p:cNvSpPr/>
          <p:nvPr/>
        </p:nvSpPr>
        <p:spPr>
          <a:xfrm>
            <a:off x="6295680" y="3367800"/>
            <a:ext cx="1867320" cy="1172880"/>
          </a:xfrm>
          <a:prstGeom prst="roundRect">
            <a:avLst>
              <a:gd name="adj" fmla="val 10000"/>
            </a:avLst>
          </a:prstGeom>
          <a:solidFill>
            <a:schemeClr val="accent5">
              <a:hueOff val="-823545"/>
              <a:satOff val="-15969"/>
              <a:lumOff val="-5751"/>
              <a:alphaOff val="0"/>
            </a:schemeClr>
          </a:solidFill>
          <a:ln>
            <a:solidFill>
              <a:schemeClr val="lt1">
                <a:hueOff val="0"/>
                <a:satOff val="0"/>
                <a:lumOff val="0"/>
                <a:alphaOff val="0"/>
              </a:schemeClr>
            </a:solidFill>
            <a:round/>
          </a:ln>
        </p:spPr>
        <p:style>
          <a:lnRef idx="2"/>
          <a:fillRef idx="0"/>
          <a:effectRef idx="0"/>
          <a:fontRef idx="minor"/>
        </p:style>
        <p:txBody>
          <a:bodyPr lIns="102960" rIns="68760" tIns="102960" bIns="103320" anchor="ctr"/>
          <a:p>
            <a:pPr algn="ctr">
              <a:lnSpc>
                <a:spcPct val="90000"/>
              </a:lnSpc>
              <a:spcAft>
                <a:spcPts val="629"/>
              </a:spcAft>
            </a:pPr>
            <a:r>
              <a:rPr b="0" lang="en-GB" sz="1800" spc="-1" strike="noStrike">
                <a:solidFill>
                  <a:srgbClr val="ffffff"/>
                </a:solidFill>
                <a:latin typeface="Franklin Gothic Book"/>
              </a:rPr>
              <a:t>Travail avec les personnes responsables des survivantes</a:t>
            </a:r>
            <a:endParaRPr b="0" lang="en-GB" sz="1800" spc="-1" strike="noStrike">
              <a:latin typeface="Arial"/>
            </a:endParaRPr>
          </a:p>
        </p:txBody>
      </p:sp>
      <p:sp>
        <p:nvSpPr>
          <p:cNvPr id="244" name="CustomShape 7"/>
          <p:cNvSpPr/>
          <p:nvPr/>
        </p:nvSpPr>
        <p:spPr>
          <a:xfrm>
            <a:off x="8350200" y="3722760"/>
            <a:ext cx="395640" cy="462960"/>
          </a:xfrm>
          <a:prstGeom prst="rightArrow">
            <a:avLst>
              <a:gd name="adj1" fmla="val 60000"/>
              <a:gd name="adj2" fmla="val 50000"/>
            </a:avLst>
          </a:prstGeom>
          <a:solidFill>
            <a:schemeClr val="accent5">
              <a:hueOff val="-1235318"/>
              <a:satOff val="-23953"/>
              <a:lumOff val="-8627"/>
              <a:alphaOff val="0"/>
            </a:schemeClr>
          </a:solidFill>
          <a:ln>
            <a:noFill/>
          </a:ln>
        </p:spPr>
        <p:style>
          <a:lnRef idx="0"/>
          <a:fillRef idx="0"/>
          <a:effectRef idx="0"/>
          <a:fontRef idx="minor"/>
        </p:style>
      </p:sp>
      <p:sp>
        <p:nvSpPr>
          <p:cNvPr id="245" name="CustomShape 8"/>
          <p:cNvSpPr/>
          <p:nvPr/>
        </p:nvSpPr>
        <p:spPr>
          <a:xfrm>
            <a:off x="8910360" y="3367800"/>
            <a:ext cx="1867320" cy="1172880"/>
          </a:xfrm>
          <a:prstGeom prst="roundRect">
            <a:avLst>
              <a:gd name="adj" fmla="val 10000"/>
            </a:avLst>
          </a:prstGeom>
          <a:solidFill>
            <a:schemeClr val="accent5">
              <a:hueOff val="-1235318"/>
              <a:satOff val="-23953"/>
              <a:lumOff val="-8627"/>
              <a:alphaOff val="0"/>
            </a:schemeClr>
          </a:solidFill>
          <a:ln>
            <a:solidFill>
              <a:schemeClr val="lt1">
                <a:hueOff val="0"/>
                <a:satOff val="0"/>
                <a:lumOff val="0"/>
                <a:alphaOff val="0"/>
              </a:schemeClr>
            </a:solidFill>
            <a:round/>
          </a:ln>
        </p:spPr>
        <p:style>
          <a:lnRef idx="2"/>
          <a:fillRef idx="0"/>
          <a:effectRef idx="0"/>
          <a:fontRef idx="minor"/>
        </p:style>
        <p:txBody>
          <a:bodyPr lIns="102960" rIns="68760" tIns="102960" bIns="103320" anchor="ctr"/>
          <a:p>
            <a:pPr algn="ctr">
              <a:lnSpc>
                <a:spcPct val="90000"/>
              </a:lnSpc>
              <a:spcAft>
                <a:spcPts val="629"/>
              </a:spcAft>
            </a:pPr>
            <a:r>
              <a:rPr b="0" lang="en-GB" sz="1800" spc="-1" strike="noStrike">
                <a:solidFill>
                  <a:srgbClr val="ffffff"/>
                </a:solidFill>
                <a:latin typeface="Franklin Gothic Book"/>
              </a:rPr>
              <a:t>Élaboration d'un plan visant à assurer leur sécurité </a:t>
            </a:r>
            <a:endParaRPr b="0" lang="en-GB" sz="1800" spc="-1" strike="noStrike">
              <a:latin typeface="Arial"/>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Compétences en communication </a:t>
            </a:r>
            <a:endParaRPr b="0" lang="en-US" sz="4000" spc="-1" strike="noStrike">
              <a:solidFill>
                <a:srgbClr val="000000"/>
              </a:solidFill>
              <a:latin typeface="Franklin Gothic Book"/>
            </a:endParaRPr>
          </a:p>
        </p:txBody>
      </p:sp>
      <p:sp>
        <p:nvSpPr>
          <p:cNvPr id="247" name="TextShape 2"/>
          <p:cNvSpPr txBox="1"/>
          <p:nvPr/>
        </p:nvSpPr>
        <p:spPr>
          <a:xfrm>
            <a:off x="1023840" y="1943280"/>
            <a:ext cx="10484280" cy="4609800"/>
          </a:xfrm>
          <a:prstGeom prst="rect">
            <a:avLst/>
          </a:prstGeom>
          <a:noFill/>
          <a:ln w="9360">
            <a:noFill/>
          </a:ln>
        </p:spPr>
        <p:txBody>
          <a:bodyPr lIns="45720" rIns="45720"/>
          <a:p>
            <a:pPr marL="360360" indent="-360000">
              <a:lnSpc>
                <a:spcPct val="100000"/>
              </a:lnSpc>
              <a:spcBef>
                <a:spcPts val="1199"/>
              </a:spcBef>
              <a:spcAft>
                <a:spcPts val="201"/>
              </a:spcAft>
            </a:pPr>
            <a:r>
              <a:rPr b="1" lang="en-US" sz="2000" spc="29" strike="noStrike">
                <a:solidFill>
                  <a:srgbClr val="000000"/>
                </a:solidFill>
                <a:latin typeface="Franklin Gothic Book"/>
                <a:ea typeface="MS PGothic"/>
              </a:rPr>
              <a:t>Dans la plupart des cas, des adaptations mineures sont suffisantes </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Prenez le temps de comprendre comment la personne communique actuellement.  Faites attention à la façon dont la personne souhaite communiquer.  </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Utilisez un langage simple et concret.</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Répétez lorsque vous fournissez ou examinez des informations ou lorsque vous proposez des orientations.</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Adressez-vous toujours directement à la personne, même lorsque la personne responsable d'elle est présente.</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Vérifiez que la personne comprend bien (ne faites pas de supposition).</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Ne forcez pas la personne à parler.</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Faites attention au langage que vous utilisez.</a:t>
            </a:r>
            <a:endParaRPr b="0" lang="en-US" sz="2000" spc="-1" strike="noStrike">
              <a:solidFill>
                <a:srgbClr val="5a6378"/>
              </a:solidFill>
              <a:latin typeface="Franklin Gothic Book"/>
            </a:endParaRPr>
          </a:p>
          <a:p>
            <a:pPr marL="360360" indent="-360000">
              <a:lnSpc>
                <a:spcPct val="100000"/>
              </a:lnSpc>
              <a:spcBef>
                <a:spcPts val="1199"/>
              </a:spcBef>
              <a:spcAft>
                <a:spcPts val="201"/>
              </a:spcAft>
            </a:pPr>
            <a:endParaRPr b="0" lang="en-US" sz="2000" spc="-1" strike="noStrike">
              <a:solidFill>
                <a:srgbClr val="5a6378"/>
              </a:solidFill>
              <a:latin typeface="Franklin Gothic Book"/>
            </a:endParaRPr>
          </a:p>
          <a:p>
            <a:pPr marL="360360" indent="-360000">
              <a:lnSpc>
                <a:spcPct val="100000"/>
              </a:lnSpc>
              <a:spcBef>
                <a:spcPts val="1199"/>
              </a:spcBef>
              <a:spcAft>
                <a:spcPts val="201"/>
              </a:spcAft>
            </a:pPr>
            <a:endParaRPr b="0" lang="en-US" sz="2000" spc="-1" strike="noStrike">
              <a:solidFill>
                <a:srgbClr val="5a6378"/>
              </a:solidFill>
              <a:latin typeface="Franklin Gothic Book"/>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Communication : Déficiences physiques </a:t>
            </a:r>
            <a:endParaRPr b="0" lang="en-US" sz="4000" spc="-1" strike="noStrike">
              <a:solidFill>
                <a:srgbClr val="000000"/>
              </a:solidFill>
              <a:latin typeface="Franklin Gothic Book"/>
            </a:endParaRPr>
          </a:p>
        </p:txBody>
      </p:sp>
      <p:sp>
        <p:nvSpPr>
          <p:cNvPr id="249" name="TextShape 2"/>
          <p:cNvSpPr txBox="1"/>
          <p:nvPr/>
        </p:nvSpPr>
        <p:spPr>
          <a:xfrm>
            <a:off x="1023840" y="1905120"/>
            <a:ext cx="9720000" cy="3009600"/>
          </a:xfrm>
          <a:prstGeom prst="rect">
            <a:avLst/>
          </a:prstGeom>
          <a:noFill/>
          <a:ln w="9360">
            <a:noFill/>
          </a:ln>
        </p:spPr>
        <p:txBody>
          <a:bodyPr lIns="45720" rIns="45720"/>
          <a:p>
            <a:pPr marL="457200" indent="-456840">
              <a:lnSpc>
                <a:spcPct val="120000"/>
              </a:lnSpc>
              <a:spcAft>
                <a:spcPts val="201"/>
              </a:spcAft>
              <a:buClr>
                <a:srgbClr val="000000"/>
              </a:buClr>
              <a:buFont typeface="Arial"/>
              <a:buChar char="•"/>
            </a:pPr>
            <a:r>
              <a:rPr b="0" lang="en-US" sz="2000" spc="29" strike="noStrike">
                <a:solidFill>
                  <a:srgbClr val="000000"/>
                </a:solidFill>
                <a:latin typeface="Franklin Gothic Book"/>
                <a:ea typeface="MS PGothic"/>
              </a:rPr>
              <a:t>Tenez compte de l'accès et faites certains ajustements si nécessaire</a:t>
            </a:r>
            <a:endParaRPr b="0" lang="en-US" sz="2000" spc="-1" strike="noStrike">
              <a:solidFill>
                <a:srgbClr val="5a6378"/>
              </a:solidFill>
              <a:latin typeface="Franklin Gothic Book"/>
            </a:endParaRPr>
          </a:p>
          <a:p>
            <a:pPr marL="457200" indent="-456840">
              <a:lnSpc>
                <a:spcPct val="120000"/>
              </a:lnSpc>
              <a:spcAft>
                <a:spcPts val="201"/>
              </a:spcAft>
              <a:buClr>
                <a:srgbClr val="000000"/>
              </a:buClr>
              <a:buFont typeface="Arial"/>
              <a:buChar char="•"/>
            </a:pPr>
            <a:r>
              <a:rPr b="0" lang="en-US" sz="2000" spc="29" strike="noStrike">
                <a:solidFill>
                  <a:srgbClr val="000000"/>
                </a:solidFill>
                <a:latin typeface="Franklin Gothic Book"/>
                <a:ea typeface="MS PGothic"/>
              </a:rPr>
              <a:t>Demandez toujours avant d'offrir votre aide à une personne pour se déplacer </a:t>
            </a:r>
            <a:endParaRPr b="0" lang="en-US" sz="2000" spc="-1" strike="noStrike">
              <a:solidFill>
                <a:srgbClr val="5a6378"/>
              </a:solidFill>
              <a:latin typeface="Franklin Gothic Book"/>
            </a:endParaRPr>
          </a:p>
          <a:p>
            <a:pPr marL="457200" indent="-456840">
              <a:lnSpc>
                <a:spcPct val="120000"/>
              </a:lnSpc>
              <a:spcAft>
                <a:spcPts val="201"/>
              </a:spcAft>
              <a:buClr>
                <a:srgbClr val="000000"/>
              </a:buClr>
              <a:buFont typeface="Arial"/>
              <a:buChar char="•"/>
            </a:pPr>
            <a:r>
              <a:rPr b="0" lang="en-US" sz="2000" spc="29" strike="noStrike">
                <a:solidFill>
                  <a:srgbClr val="000000"/>
                </a:solidFill>
                <a:latin typeface="Franklin Gothic Book"/>
                <a:ea typeface="MS PGothic"/>
              </a:rPr>
              <a:t>Ne vous appuyez jamais sur le dispositif d'assistance d'une survivante et ne l'utilisez jamais (fauteuil roulant, canne, déambulateur, etc.)</a:t>
            </a:r>
            <a:endParaRPr b="0" lang="en-US" sz="2000" spc="-1" strike="noStrike">
              <a:solidFill>
                <a:srgbClr val="5a6378"/>
              </a:solidFill>
              <a:latin typeface="Franklin Gothic Book"/>
            </a:endParaRPr>
          </a:p>
          <a:p>
            <a:pPr marL="457200" indent="-456840">
              <a:lnSpc>
                <a:spcPct val="120000"/>
              </a:lnSpc>
              <a:spcAft>
                <a:spcPts val="201"/>
              </a:spcAft>
              <a:buClr>
                <a:srgbClr val="000000"/>
              </a:buClr>
              <a:buFont typeface="Arial"/>
              <a:buChar char="•"/>
            </a:pPr>
            <a:r>
              <a:rPr b="0" lang="en-US" sz="2000" spc="29" strike="noStrike">
                <a:solidFill>
                  <a:srgbClr val="000000"/>
                </a:solidFill>
                <a:latin typeface="Franklin Gothic Book"/>
                <a:ea typeface="MS PGothic"/>
              </a:rPr>
              <a:t>Si possible, asseyez-vous au même niveau que la survivante </a:t>
            </a:r>
            <a:endParaRPr b="0" lang="en-US" sz="2000" spc="-1" strike="noStrike">
              <a:solidFill>
                <a:srgbClr val="5a6378"/>
              </a:solidFill>
              <a:latin typeface="Franklin Gothic Book"/>
            </a:endParaRPr>
          </a:p>
          <a:p>
            <a:pPr marL="457200" indent="-456840">
              <a:lnSpc>
                <a:spcPct val="120000"/>
              </a:lnSpc>
              <a:spcAft>
                <a:spcPts val="201"/>
              </a:spcAft>
              <a:buClr>
                <a:srgbClr val="000000"/>
              </a:buClr>
              <a:buFont typeface="Arial"/>
              <a:buChar char="•"/>
            </a:pPr>
            <a:r>
              <a:rPr b="0" lang="en-US" sz="2000" spc="29" strike="noStrike">
                <a:solidFill>
                  <a:srgbClr val="000000"/>
                </a:solidFill>
                <a:latin typeface="Franklin Gothic Book"/>
                <a:ea typeface="MS PGothic"/>
              </a:rPr>
              <a:t>Adoptez un langage qui ne porte aucun jugement</a:t>
            </a:r>
            <a:endParaRPr b="0" lang="en-US" sz="2000" spc="-1" strike="noStrike">
              <a:solidFill>
                <a:srgbClr val="5a6378"/>
              </a:solidFill>
              <a:latin typeface="Franklin Gothic Book"/>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TextShape 1"/>
          <p:cNvSpPr txBox="1"/>
          <p:nvPr/>
        </p:nvSpPr>
        <p:spPr>
          <a:xfrm>
            <a:off x="375120" y="204120"/>
            <a:ext cx="11435760" cy="1136160"/>
          </a:xfrm>
          <a:prstGeom prst="rect">
            <a:avLst/>
          </a:prstGeom>
          <a:noFill/>
          <a:ln>
            <a:noFill/>
          </a:ln>
        </p:spPr>
        <p:txBody>
          <a:bodyPr anchor="ctr">
            <a:normAutofit/>
          </a:bodyPr>
          <a:p>
            <a:pPr>
              <a:lnSpc>
                <a:spcPct val="100000"/>
              </a:lnSpc>
            </a:pPr>
            <a:r>
              <a:rPr b="0" lang="en-US" sz="4000" spc="97" strike="noStrike" cap="all">
                <a:solidFill>
                  <a:srgbClr val="ffffff"/>
                </a:solidFill>
                <a:latin typeface="Franklin Gothic Medium"/>
                <a:ea typeface="MS PGothic"/>
              </a:rPr>
              <a:t>Communication : </a:t>
            </a:r>
            <a:br/>
            <a:r>
              <a:rPr b="0" lang="en-US" sz="4000" spc="97" strike="noStrike" cap="all">
                <a:solidFill>
                  <a:srgbClr val="ffffff"/>
                </a:solidFill>
                <a:latin typeface="Franklin Gothic Medium"/>
                <a:ea typeface="MS PGothic"/>
              </a:rPr>
              <a:t>Déficiences sensorielles – Audition</a:t>
            </a:r>
            <a:endParaRPr b="0" lang="en-US" sz="4000" spc="-1" strike="noStrike">
              <a:solidFill>
                <a:srgbClr val="000000"/>
              </a:solidFill>
              <a:latin typeface="Franklin Gothic Book"/>
            </a:endParaRPr>
          </a:p>
        </p:txBody>
      </p:sp>
      <p:sp>
        <p:nvSpPr>
          <p:cNvPr id="251" name="TextShape 2"/>
          <p:cNvSpPr txBox="1"/>
          <p:nvPr/>
        </p:nvSpPr>
        <p:spPr>
          <a:xfrm>
            <a:off x="1023840" y="2190600"/>
            <a:ext cx="10151640" cy="4022280"/>
          </a:xfrm>
          <a:prstGeom prst="rect">
            <a:avLst/>
          </a:prstGeom>
          <a:noFill/>
          <a:ln w="9360">
            <a:noFill/>
          </a:ln>
        </p:spPr>
        <p:txBody>
          <a:bodyPr lIns="45720" rIns="45720"/>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Faites directement face à la survivante</a:t>
            </a:r>
            <a:endParaRPr b="0" lang="en-US" sz="2000" spc="-1" strike="noStrike">
              <a:solidFill>
                <a:srgbClr val="5a6378"/>
              </a:solidFill>
              <a:latin typeface="Franklin Gothic Book"/>
            </a:endParaRPr>
          </a:p>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Parlez clairement, à un volume vocal normal</a:t>
            </a:r>
            <a:endParaRPr b="0" lang="en-US" sz="2000" spc="-1" strike="noStrike">
              <a:solidFill>
                <a:srgbClr val="5a6378"/>
              </a:solidFill>
              <a:latin typeface="Franklin Gothic Book"/>
            </a:endParaRPr>
          </a:p>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Ne vous couvrez jamais la bouche lorsque vous parlez</a:t>
            </a:r>
            <a:endParaRPr b="0" lang="en-US" sz="2000" spc="-1" strike="noStrike">
              <a:solidFill>
                <a:srgbClr val="5a6378"/>
              </a:solidFill>
              <a:latin typeface="Franklin Gothic Book"/>
            </a:endParaRPr>
          </a:p>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Écoutez la survivante pour savoir comment </a:t>
            </a:r>
            <a:r>
              <a:rPr b="0" lang="en-US" sz="2000" spc="29" strike="noStrike" u="sng">
                <a:solidFill>
                  <a:srgbClr val="0d0d0d"/>
                </a:solidFill>
                <a:uFillTx/>
                <a:latin typeface="Franklin Gothic Book"/>
                <a:ea typeface="MS PGothic"/>
              </a:rPr>
              <a:t>elle</a:t>
            </a:r>
            <a:r>
              <a:rPr b="0" lang="en-US" sz="2000" spc="29" strike="noStrike">
                <a:solidFill>
                  <a:srgbClr val="0d0d0d"/>
                </a:solidFill>
                <a:latin typeface="Franklin Gothic Book"/>
                <a:ea typeface="MS PGothic"/>
              </a:rPr>
              <a:t> préfère communiquer (par exemple, langue des signes, dispositif d'assistance, gestes, écriture, lecture labiale, etc.)</a:t>
            </a:r>
            <a:endParaRPr b="0" lang="en-US" sz="2000" spc="-1" strike="noStrike">
              <a:solidFill>
                <a:srgbClr val="5a6378"/>
              </a:solidFill>
              <a:latin typeface="Franklin Gothic Book"/>
            </a:endParaRPr>
          </a:p>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Si vous faites appel à un(e) interprète, maintenez un contact visuel et parlez directement à la survivante </a:t>
            </a:r>
            <a:endParaRPr b="0" lang="en-US" sz="2000" spc="-1" strike="noStrike">
              <a:solidFill>
                <a:srgbClr val="5a6378"/>
              </a:solidFill>
              <a:latin typeface="Franklin Gothic Book"/>
            </a:endParaRPr>
          </a:p>
          <a:p>
            <a:pPr marL="457200" indent="-456840">
              <a:lnSpc>
                <a:spcPct val="120000"/>
              </a:lnSpc>
              <a:buClr>
                <a:srgbClr val="479249"/>
              </a:buClr>
              <a:buFont typeface="Arial"/>
              <a:buChar char="•"/>
            </a:pPr>
            <a:r>
              <a:rPr b="0" lang="en-US" sz="2000" spc="29" strike="noStrike">
                <a:solidFill>
                  <a:srgbClr val="0d0d0d"/>
                </a:solidFill>
                <a:latin typeface="Franklin Gothic Book"/>
                <a:ea typeface="MS PGothic"/>
              </a:rPr>
              <a:t>Si vous faites appel à un(e) interprète, assurez-vous qu'il/elle connaît bien la langue des signes que la survivante utilise</a:t>
            </a:r>
            <a:endParaRPr b="0" lang="en-US" sz="2000" spc="-1" strike="noStrike">
              <a:solidFill>
                <a:srgbClr val="5a6378"/>
              </a:solidFill>
              <a:latin typeface="Franklin Gothic Book"/>
            </a:endParaRPr>
          </a:p>
          <a:p>
            <a:pPr>
              <a:lnSpc>
                <a:spcPct val="120000"/>
              </a:lnSpc>
            </a:pPr>
            <a:endParaRPr b="0" lang="en-US" sz="2000" spc="-1" strike="noStrike">
              <a:solidFill>
                <a:srgbClr val="5a6378"/>
              </a:solidFill>
              <a:latin typeface="Franklin Gothic Book"/>
            </a:endParaRPr>
          </a:p>
          <a:p>
            <a:pPr>
              <a:lnSpc>
                <a:spcPct val="120000"/>
              </a:lnSpc>
            </a:pPr>
            <a:endParaRPr b="0" lang="en-US" sz="2000" spc="-1" strike="noStrike">
              <a:solidFill>
                <a:srgbClr val="5a6378"/>
              </a:solidFill>
              <a:latin typeface="Franklin Gothic Book"/>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Communication : </a:t>
            </a:r>
            <a:br/>
            <a:r>
              <a:rPr b="0" lang="en-US" sz="4000" spc="97" strike="noStrike" cap="all">
                <a:solidFill>
                  <a:srgbClr val="ffffff"/>
                </a:solidFill>
                <a:latin typeface="Franklin Gothic Medium"/>
                <a:ea typeface="MS PGothic"/>
              </a:rPr>
              <a:t>Déficiences sensorielles – Vue</a:t>
            </a:r>
            <a:endParaRPr b="0" lang="en-US" sz="4000" spc="-1" strike="noStrike">
              <a:solidFill>
                <a:srgbClr val="000000"/>
              </a:solidFill>
              <a:latin typeface="Franklin Gothic Book"/>
            </a:endParaRPr>
          </a:p>
        </p:txBody>
      </p:sp>
      <p:sp>
        <p:nvSpPr>
          <p:cNvPr id="253" name="TextShape 2"/>
          <p:cNvSpPr txBox="1"/>
          <p:nvPr/>
        </p:nvSpPr>
        <p:spPr>
          <a:xfrm>
            <a:off x="1023840" y="2286000"/>
            <a:ext cx="10299600" cy="4022280"/>
          </a:xfrm>
          <a:prstGeom prst="rect">
            <a:avLst/>
          </a:prstGeom>
          <a:noFill/>
          <a:ln w="9360">
            <a:noFill/>
          </a:ln>
        </p:spPr>
        <p:txBody>
          <a:bodyPr lIns="45720" rIns="45720"/>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Présentez-vous et informez les survivantes si/quand vous quittez la pièce ou la réunion</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Demandez avant d'offrir votre assistance/donner des conseils (</a:t>
            </a:r>
            <a:r>
              <a:rPr b="0" lang="en-US" sz="1800" spc="29" strike="noStrike" u="sng">
                <a:solidFill>
                  <a:srgbClr val="000000"/>
                </a:solidFill>
                <a:uFillTx/>
                <a:latin typeface="Franklin Gothic Book"/>
                <a:ea typeface="MS PGothic"/>
              </a:rPr>
              <a:t>ne partez jamais du principe qu'une survivante a besoin d'aide)</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Lorsque vous donnez des conseils à une survivante, ne lui saisissez pas le bras ou ne la faites pas sursauter</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Décrivez clairement le lieu, en indiquant les obstacles et en donnant des directives précises</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Si une survivante utilise un animal d'assistance, ne touchez/caressez pas l'animal, et marchez du côté opposé à l'animal quand/si vous guidez un survivant</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Lisez toutes les informations/la documentation écrites à la survivante</a:t>
            </a:r>
            <a:endParaRPr b="0" lang="en-US" sz="18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1800" spc="29" strike="noStrike">
                <a:solidFill>
                  <a:srgbClr val="000000"/>
                </a:solidFill>
                <a:latin typeface="Franklin Gothic Book"/>
                <a:ea typeface="MS PGothic"/>
              </a:rPr>
              <a:t>Fournissez aux survivantes malvoyantes toute la documentation écrite en gros caractères gras, sur fond clair ou blanc</a:t>
            </a:r>
            <a:endParaRPr b="0" lang="en-US" sz="1800" spc="-1" strike="noStrike">
              <a:solidFill>
                <a:srgbClr val="5a6378"/>
              </a:solidFill>
              <a:latin typeface="Franklin Gothic Book"/>
            </a:endParaRPr>
          </a:p>
          <a:p>
            <a:pPr>
              <a:lnSpc>
                <a:spcPct val="100000"/>
              </a:lnSpc>
              <a:spcBef>
                <a:spcPts val="1199"/>
              </a:spcBef>
              <a:spcAft>
                <a:spcPts val="201"/>
              </a:spcAft>
            </a:pPr>
            <a:endParaRPr b="0" lang="en-US" sz="1800" spc="-1" strike="noStrike">
              <a:solidFill>
                <a:srgbClr val="5a6378"/>
              </a:solidFill>
              <a:latin typeface="Franklin Gothic Book"/>
            </a:endParaRPr>
          </a:p>
          <a:p>
            <a:pPr>
              <a:lnSpc>
                <a:spcPct val="100000"/>
              </a:lnSpc>
              <a:spcBef>
                <a:spcPts val="1199"/>
              </a:spcBef>
              <a:spcAft>
                <a:spcPts val="201"/>
              </a:spcAft>
            </a:pPr>
            <a:endParaRPr b="0" lang="en-US" sz="1800" spc="-1" strike="noStrike">
              <a:solidFill>
                <a:srgbClr val="5a6378"/>
              </a:solidFill>
              <a:latin typeface="Franklin Gothic Book"/>
            </a:endParaRPr>
          </a:p>
          <a:p>
            <a:pPr>
              <a:lnSpc>
                <a:spcPct val="100000"/>
              </a:lnSpc>
              <a:spcBef>
                <a:spcPts val="1199"/>
              </a:spcBef>
              <a:spcAft>
                <a:spcPts val="201"/>
              </a:spcAft>
            </a:pPr>
            <a:endParaRPr b="0" lang="en-US" sz="1800" spc="-1" strike="noStrike">
              <a:solidFill>
                <a:srgbClr val="5a6378"/>
              </a:solidFill>
              <a:latin typeface="Franklin Gothic Book"/>
            </a:endParaRPr>
          </a:p>
          <a:p>
            <a:pPr>
              <a:lnSpc>
                <a:spcPct val="100000"/>
              </a:lnSpc>
              <a:spcBef>
                <a:spcPts val="1199"/>
              </a:spcBef>
              <a:spcAft>
                <a:spcPts val="201"/>
              </a:spcAft>
            </a:pPr>
            <a:endParaRPr b="0" lang="en-US" sz="1800" spc="-1" strike="noStrike">
              <a:solidFill>
                <a:srgbClr val="5a6378"/>
              </a:solidFill>
              <a:latin typeface="Franklin Gothic Book"/>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Communication : déficiences intellectuelles</a:t>
            </a:r>
            <a:endParaRPr b="0" lang="en-US" sz="4000" spc="-1" strike="noStrike">
              <a:solidFill>
                <a:srgbClr val="000000"/>
              </a:solidFill>
              <a:latin typeface="Franklin Gothic Book"/>
            </a:endParaRPr>
          </a:p>
        </p:txBody>
      </p:sp>
      <p:sp>
        <p:nvSpPr>
          <p:cNvPr id="255" name="TextShape 2"/>
          <p:cNvSpPr txBox="1"/>
          <p:nvPr/>
        </p:nvSpPr>
        <p:spPr>
          <a:xfrm>
            <a:off x="762120" y="2286000"/>
            <a:ext cx="9981720" cy="4022280"/>
          </a:xfrm>
          <a:prstGeom prst="rect">
            <a:avLst/>
          </a:prstGeom>
          <a:noFill/>
          <a:ln w="9360">
            <a:noFill/>
          </a:ln>
        </p:spPr>
        <p:txBody>
          <a:bodyPr lIns="45720" rIns="45720">
            <a:normAutofit/>
          </a:bodyPr>
          <a:p>
            <a:pPr>
              <a:lnSpc>
                <a:spcPct val="100000"/>
              </a:lnSpc>
              <a:spcBef>
                <a:spcPts val="1199"/>
              </a:spcBef>
              <a:spcAft>
                <a:spcPts val="201"/>
              </a:spcAft>
            </a:pPr>
            <a:endParaRPr b="0" lang="en-US" sz="2200" spc="-1" strike="noStrike">
              <a:solidFill>
                <a:srgbClr val="5a6378"/>
              </a:solidFill>
              <a:latin typeface="Franklin Gothic Book"/>
            </a:endParaRPr>
          </a:p>
          <a:p>
            <a:pPr>
              <a:lnSpc>
                <a:spcPct val="110000"/>
              </a:lnSpc>
              <a:spcBef>
                <a:spcPts val="1199"/>
              </a:spcBef>
              <a:spcAft>
                <a:spcPts val="201"/>
              </a:spcAft>
            </a:pPr>
            <a:endParaRPr b="0" lang="en-US" sz="2200" spc="-1" strike="noStrike">
              <a:solidFill>
                <a:srgbClr val="5a6378"/>
              </a:solidFill>
              <a:latin typeface="Franklin Gothic Book"/>
            </a:endParaRPr>
          </a:p>
        </p:txBody>
      </p:sp>
      <p:sp>
        <p:nvSpPr>
          <p:cNvPr id="256" name="CustomShape 3"/>
          <p:cNvSpPr/>
          <p:nvPr/>
        </p:nvSpPr>
        <p:spPr>
          <a:xfrm>
            <a:off x="1024200" y="2286000"/>
            <a:ext cx="10326960" cy="4023000"/>
          </a:xfrm>
          <a:prstGeom prst="rect">
            <a:avLst/>
          </a:prstGeom>
          <a:noFill/>
          <a:ln w="9360">
            <a:noFill/>
          </a:ln>
        </p:spPr>
        <p:style>
          <a:lnRef idx="0"/>
          <a:fillRef idx="0"/>
          <a:effectRef idx="0"/>
          <a:fontRef idx="minor"/>
        </p:style>
        <p:txBody>
          <a:bodyPr lIns="45720" rIns="45720"/>
          <a:p>
            <a:pPr marL="360360" indent="-360000">
              <a:lnSpc>
                <a:spcPct val="80000"/>
              </a:lnSpc>
              <a:spcBef>
                <a:spcPts val="1199"/>
              </a:spcBef>
              <a:spcAft>
                <a:spcPts val="201"/>
              </a:spcAft>
              <a:buClr>
                <a:srgbClr val="e8722d"/>
              </a:buClr>
              <a:buFont typeface="Arial"/>
              <a:buChar char="•"/>
            </a:pPr>
            <a:r>
              <a:rPr b="0" lang="en-GB" sz="1800" spc="29" strike="noStrike">
                <a:solidFill>
                  <a:srgbClr val="0d0d0d"/>
                </a:solidFill>
                <a:latin typeface="Franklin Gothic Book"/>
              </a:rPr>
              <a:t>N'orientez jamais une survivante vers une réponse </a:t>
            </a:r>
            <a:endParaRPr b="0" lang="en-GB" sz="1800" spc="-1" strike="noStrike">
              <a:latin typeface="Arial"/>
            </a:endParaRPr>
          </a:p>
          <a:p>
            <a:pPr marL="360360" indent="-360000">
              <a:lnSpc>
                <a:spcPct val="80000"/>
              </a:lnSpc>
              <a:spcBef>
                <a:spcPts val="1199"/>
              </a:spcBef>
              <a:spcAft>
                <a:spcPts val="201"/>
              </a:spcAft>
              <a:buClr>
                <a:srgbClr val="e8722d"/>
              </a:buClr>
              <a:buFont typeface="Arial"/>
              <a:buChar char="•"/>
            </a:pPr>
            <a:r>
              <a:rPr b="0" lang="en-GB" sz="1800" spc="29" strike="noStrike">
                <a:solidFill>
                  <a:srgbClr val="0d0d0d"/>
                </a:solidFill>
                <a:latin typeface="Franklin Gothic Book"/>
              </a:rPr>
              <a:t>Vérifiez qu'elle comprend bien en utilisant des questions supplémentaires, et ne partez jamais du principe que la survivante comprend </a:t>
            </a:r>
            <a:endParaRPr b="0" lang="en-GB" sz="1800" spc="-1" strike="noStrike">
              <a:latin typeface="Arial"/>
            </a:endParaRPr>
          </a:p>
          <a:p>
            <a:pPr marL="360360" indent="-360000">
              <a:lnSpc>
                <a:spcPct val="80000"/>
              </a:lnSpc>
              <a:spcBef>
                <a:spcPts val="1199"/>
              </a:spcBef>
              <a:spcAft>
                <a:spcPts val="201"/>
              </a:spcAft>
              <a:buClr>
                <a:srgbClr val="e8722d"/>
              </a:buClr>
              <a:buFont typeface="Arial"/>
              <a:buChar char="•"/>
            </a:pPr>
            <a:r>
              <a:rPr b="0" lang="en-GB" sz="1800" spc="29" strike="noStrike">
                <a:solidFill>
                  <a:srgbClr val="0d0d0d"/>
                </a:solidFill>
                <a:latin typeface="Franklin Gothic Book"/>
              </a:rPr>
              <a:t>Sous la pression, le niveau de compréhension de la personne peut régresser</a:t>
            </a:r>
            <a:endParaRPr b="0" lang="en-GB" sz="1800" spc="-1" strike="noStrike">
              <a:latin typeface="Arial"/>
            </a:endParaRPr>
          </a:p>
          <a:p>
            <a:pPr marL="360360" indent="-360000">
              <a:lnSpc>
                <a:spcPct val="80000"/>
              </a:lnSpc>
              <a:spcBef>
                <a:spcPts val="1199"/>
              </a:spcBef>
              <a:spcAft>
                <a:spcPts val="201"/>
              </a:spcAft>
              <a:buClr>
                <a:srgbClr val="e8722d"/>
              </a:buClr>
              <a:buFont typeface="Arial"/>
              <a:buChar char="•"/>
            </a:pPr>
            <a:r>
              <a:rPr b="0" lang="en-GB" sz="1800" spc="29" strike="noStrike">
                <a:solidFill>
                  <a:srgbClr val="0d0d0d"/>
                </a:solidFill>
                <a:latin typeface="Franklin Gothic Book"/>
              </a:rPr>
              <a:t>Posez des questions courtes, simples et directes</a:t>
            </a:r>
            <a:endParaRPr b="0" lang="en-GB" sz="1800" spc="-1" strike="noStrike">
              <a:latin typeface="Arial"/>
            </a:endParaRPr>
          </a:p>
          <a:p>
            <a:pPr marL="360360" indent="-360000">
              <a:lnSpc>
                <a:spcPct val="80000"/>
              </a:lnSpc>
              <a:spcBef>
                <a:spcPts val="1199"/>
              </a:spcBef>
              <a:spcAft>
                <a:spcPts val="201"/>
              </a:spcAft>
              <a:buClr>
                <a:srgbClr val="e8722d"/>
              </a:buClr>
              <a:buFont typeface="Arial"/>
              <a:buChar char="•"/>
            </a:pPr>
            <a:r>
              <a:rPr b="0" lang="en-GB" sz="1800" spc="29" strike="noStrike">
                <a:solidFill>
                  <a:srgbClr val="0d0d0d"/>
                </a:solidFill>
                <a:latin typeface="Franklin Gothic Book"/>
              </a:rPr>
              <a:t>Utilisez un langage concret</a:t>
            </a:r>
            <a:endParaRPr b="0" lang="en-GB" sz="1800" spc="-1" strike="noStrike">
              <a:latin typeface="Arial"/>
            </a:endParaRPr>
          </a:p>
          <a:p>
            <a:pPr>
              <a:lnSpc>
                <a:spcPct val="110000"/>
              </a:lnSpc>
              <a:spcBef>
                <a:spcPts val="1199"/>
              </a:spcBef>
              <a:spcAft>
                <a:spcPts val="201"/>
              </a:spcAft>
            </a:pPr>
            <a:endParaRPr b="0" lang="en-GB" sz="1800" spc="-1" strike="noStrike">
              <a:latin typeface="Arial"/>
            </a:endParaRPr>
          </a:p>
          <a:p>
            <a:pPr>
              <a:lnSpc>
                <a:spcPct val="110000"/>
              </a:lnSpc>
              <a:spcBef>
                <a:spcPts val="1199"/>
              </a:spcBef>
              <a:spcAft>
                <a:spcPts val="201"/>
              </a:spcAft>
            </a:pPr>
            <a:endParaRPr b="0" lang="en-GB" sz="1800" spc="-1" strike="noStrike">
              <a:latin typeface="Arial"/>
            </a:endParaRPr>
          </a:p>
        </p:txBody>
      </p:sp>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Consentement éclairé</a:t>
            </a:r>
            <a:endParaRPr b="0" lang="en-US" sz="4000" spc="-1" strike="noStrike">
              <a:solidFill>
                <a:srgbClr val="000000"/>
              </a:solidFill>
              <a:latin typeface="Franklin Gothic Book"/>
            </a:endParaRPr>
          </a:p>
        </p:txBody>
      </p:sp>
      <p:sp>
        <p:nvSpPr>
          <p:cNvPr id="258" name="TextShape 2"/>
          <p:cNvSpPr txBox="1"/>
          <p:nvPr/>
        </p:nvSpPr>
        <p:spPr>
          <a:xfrm>
            <a:off x="776160" y="1886040"/>
            <a:ext cx="10158120" cy="4667040"/>
          </a:xfrm>
          <a:prstGeom prst="rect">
            <a:avLst/>
          </a:prstGeom>
          <a:noFill/>
          <a:ln w="9360">
            <a:noFill/>
          </a:ln>
        </p:spPr>
        <p:txBody>
          <a:bodyPr lIns="45720" rIns="45720"/>
          <a:p>
            <a:r>
              <a:rPr b="1" lang="en-US" sz="2000" spc="29" strike="noStrike">
                <a:solidFill>
                  <a:srgbClr val="000000"/>
                </a:solidFill>
                <a:latin typeface="Franklin Gothic Book"/>
                <a:ea typeface="MS PGothic"/>
              </a:rPr>
              <a:t>Partez du principe que toutes les survivantes peuvent fournir leur consentement éclairé.</a:t>
            </a:r>
            <a:endParaRPr b="0" lang="en-US" sz="2000" spc="-1" strike="noStrike">
              <a:solidFill>
                <a:srgbClr val="5a6378"/>
              </a:solidFill>
              <a:latin typeface="Franklin Gothic Book"/>
            </a:endParaRPr>
          </a:p>
          <a:p>
            <a:pPr marL="90360" indent="-90000">
              <a:lnSpc>
                <a:spcPct val="100000"/>
              </a:lnSpc>
              <a:spcBef>
                <a:spcPts val="1199"/>
              </a:spcBef>
              <a:spcAft>
                <a:spcPts val="201"/>
              </a:spcAft>
              <a:buClr>
                <a:srgbClr val="e8722d"/>
              </a:buClr>
              <a:buFont typeface="Tw Cen MT"/>
              <a:buChar char=" "/>
            </a:pPr>
            <a:r>
              <a:rPr b="0" lang="en-US" sz="2000" spc="29" strike="noStrike">
                <a:solidFill>
                  <a:srgbClr val="000000"/>
                </a:solidFill>
                <a:latin typeface="Franklin Gothic Book"/>
                <a:ea typeface="MS PGothic"/>
              </a:rPr>
              <a:t>S'il apparaît qu'une survivante a du mal à comprendre, prenez en compte les éléments suivants :</a:t>
            </a:r>
            <a:endParaRPr b="0" lang="en-US" sz="2000" spc="-1" strike="noStrike">
              <a:solidFill>
                <a:srgbClr val="5a6378"/>
              </a:solidFill>
              <a:latin typeface="Franklin Gothic Book"/>
            </a:endParaRPr>
          </a:p>
          <a:p>
            <a:pPr>
              <a:lnSpc>
                <a:spcPct val="100000"/>
              </a:lnSpc>
              <a:spcBef>
                <a:spcPts val="1199"/>
              </a:spcBef>
              <a:spcAft>
                <a:spcPts val="201"/>
              </a:spcAft>
            </a:pPr>
            <a:endParaRPr b="0" lang="en-US" sz="20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000" spc="29" strike="noStrike">
                <a:solidFill>
                  <a:srgbClr val="000000"/>
                </a:solidFill>
                <a:latin typeface="Franklin Gothic Book"/>
                <a:ea typeface="MS PGothic"/>
              </a:rPr>
              <a:t>Avez-vous essayé plus d'une méthode de communication ?  Lui avez-vous laissé du temps pour examiner les informations ? </a:t>
            </a:r>
            <a:endParaRPr b="0" lang="en-US" sz="20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000" spc="29" strike="noStrike">
                <a:solidFill>
                  <a:srgbClr val="000000"/>
                </a:solidFill>
                <a:latin typeface="Franklin Gothic Book"/>
                <a:ea typeface="MS PGothic"/>
              </a:rPr>
              <a:t>Êtes-vous en mesure de déterminer si la survivante comprend les informations et les conséquences des décisions qu'elle prend ?  Comment en êtes-vous arrivé à ce constat ?</a:t>
            </a:r>
            <a:endParaRPr b="0" lang="en-US" sz="20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000" spc="29" strike="noStrike">
                <a:solidFill>
                  <a:srgbClr val="000000"/>
                </a:solidFill>
                <a:latin typeface="Franklin Gothic Book"/>
                <a:ea typeface="MS PGothic"/>
              </a:rPr>
              <a:t>Avez-vous pu vous assurer que les décisions de la survivante sont prises volontairement et qu'elle n'a pas été forcée ou contrainte par d'autres ?</a:t>
            </a:r>
            <a:endParaRPr b="0" lang="en-US" sz="2000" spc="-1" strike="noStrike">
              <a:solidFill>
                <a:srgbClr val="5a6378"/>
              </a:solidFill>
              <a:latin typeface="Franklin Gothic Book"/>
            </a:endParaRPr>
          </a:p>
          <a:p>
            <a:pPr marL="90360" indent="-90000">
              <a:lnSpc>
                <a:spcPct val="100000"/>
              </a:lnSpc>
              <a:spcBef>
                <a:spcPts val="1199"/>
              </a:spcBef>
              <a:spcAft>
                <a:spcPts val="201"/>
              </a:spcAft>
              <a:buClr>
                <a:srgbClr val="e8722d"/>
              </a:buClr>
              <a:buFont typeface="Tw Cen MT"/>
              <a:buChar char=" "/>
            </a:pPr>
            <a:r>
              <a:rPr b="1" lang="en-US" sz="2000" spc="29" strike="noStrike">
                <a:solidFill>
                  <a:srgbClr val="000000"/>
                </a:solidFill>
                <a:latin typeface="Franklin Gothic Book"/>
                <a:ea typeface="MS PGothic"/>
              </a:rPr>
              <a:t>Si vous avez des doutes quant à la capacité de la survivante à fournir son consentement éclairé, consultez votre superviseur.</a:t>
            </a:r>
            <a:endParaRPr b="0" lang="en-US" sz="2000" spc="-1" strike="noStrike">
              <a:solidFill>
                <a:srgbClr val="5a6378"/>
              </a:solidFill>
              <a:latin typeface="Franklin Gothic Book"/>
            </a:endParaRPr>
          </a:p>
          <a:p>
            <a:pPr>
              <a:lnSpc>
                <a:spcPct val="100000"/>
              </a:lnSpc>
              <a:spcBef>
                <a:spcPts val="1199"/>
              </a:spcBef>
              <a:spcAft>
                <a:spcPts val="201"/>
              </a:spcAft>
            </a:pPr>
            <a:endParaRPr b="0" lang="en-US" sz="2000" spc="-1" strike="noStrike">
              <a:solidFill>
                <a:srgbClr val="5a6378"/>
              </a:solidFill>
              <a:latin typeface="Franklin Gothic Book"/>
            </a:endParaRPr>
          </a:p>
          <a:p>
            <a:pPr>
              <a:lnSpc>
                <a:spcPct val="110000"/>
              </a:lnSpc>
              <a:spcBef>
                <a:spcPts val="1199"/>
              </a:spcBef>
              <a:spcAft>
                <a:spcPts val="201"/>
              </a:spcAft>
            </a:pPr>
            <a:endParaRPr b="0" lang="en-US" sz="2000" spc="-1" strike="noStrike">
              <a:solidFill>
                <a:srgbClr val="5a6378"/>
              </a:solidFill>
              <a:latin typeface="Franklin Gothic Book"/>
            </a:endParaRPr>
          </a:p>
        </p:txBody>
      </p:sp>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Consentement éclairé : Dans le meilleur intérêt de la survivante</a:t>
            </a:r>
            <a:endParaRPr b="0" lang="en-US" sz="4000" spc="-1" strike="noStrike">
              <a:solidFill>
                <a:srgbClr val="000000"/>
              </a:solidFill>
              <a:latin typeface="Franklin Gothic Book"/>
            </a:endParaRPr>
          </a:p>
        </p:txBody>
      </p:sp>
      <p:sp>
        <p:nvSpPr>
          <p:cNvPr id="260" name="TextShape 2"/>
          <p:cNvSpPr txBox="1"/>
          <p:nvPr/>
        </p:nvSpPr>
        <p:spPr>
          <a:xfrm>
            <a:off x="914400" y="2286000"/>
            <a:ext cx="10610640" cy="4022280"/>
          </a:xfrm>
          <a:prstGeom prst="rect">
            <a:avLst/>
          </a:prstGeom>
          <a:noFill/>
          <a:ln w="9360">
            <a:noFill/>
          </a:ln>
        </p:spPr>
        <p:txBody>
          <a:bodyPr lIns="45720" rIns="45720">
            <a:normAutofit/>
          </a:bodyPr>
          <a:p>
            <a:pPr marL="90360" indent="-456840">
              <a:lnSpc>
                <a:spcPct val="100000"/>
              </a:lnSpc>
              <a:spcBef>
                <a:spcPts val="1199"/>
              </a:spcBef>
              <a:spcAft>
                <a:spcPts val="201"/>
              </a:spcAft>
            </a:pPr>
            <a:r>
              <a:rPr b="1" lang="en-US" sz="2400" spc="29" strike="noStrike">
                <a:solidFill>
                  <a:srgbClr val="000000"/>
                </a:solidFill>
                <a:latin typeface="Franklin Gothic Book"/>
                <a:ea typeface="MS PGothic"/>
              </a:rPr>
              <a:t>Si la survivante n'a pas la capacité de fournir son consentement éclairé, utilisez les principes suivants pour identifier les décisions qui sont prises dans son meilleur intérêt :</a:t>
            </a:r>
            <a:endParaRPr b="0" lang="en-US" sz="2400" spc="-1" strike="noStrike">
              <a:solidFill>
                <a:srgbClr val="5a6378"/>
              </a:solidFill>
              <a:latin typeface="Franklin Gothic Book"/>
            </a:endParaRPr>
          </a:p>
          <a:p>
            <a:pPr>
              <a:lnSpc>
                <a:spcPct val="100000"/>
              </a:lnSpc>
              <a:spcBef>
                <a:spcPts val="1199"/>
              </a:spcBef>
              <a:spcAft>
                <a:spcPts val="201"/>
              </a:spcAft>
            </a:pPr>
            <a:endParaRPr b="0" lang="en-US" sz="2400" spc="-1" strike="noStrike">
              <a:solidFill>
                <a:srgbClr val="5a6378"/>
              </a:solidFill>
              <a:latin typeface="Franklin Gothic Book"/>
            </a:endParaRPr>
          </a:p>
          <a:p>
            <a:pPr lvl="1" marL="457200" indent="-456840">
              <a:lnSpc>
                <a:spcPct val="100000"/>
              </a:lnSpc>
              <a:spcBef>
                <a:spcPts val="201"/>
              </a:spcBef>
              <a:spcAft>
                <a:spcPts val="400"/>
              </a:spcAft>
              <a:buClr>
                <a:srgbClr val="e8722d"/>
              </a:buClr>
              <a:buFont typeface="Wingdings 3" charset="2"/>
              <a:buChar char=""/>
            </a:pPr>
            <a:r>
              <a:rPr b="1" lang="en-US" sz="2400" spc="29" strike="noStrike">
                <a:solidFill>
                  <a:srgbClr val="000000"/>
                </a:solidFill>
                <a:latin typeface="Franklin Gothic Book"/>
                <a:ea typeface="MS PGothic"/>
              </a:rPr>
              <a:t>Sécurité </a:t>
            </a:r>
            <a:r>
              <a:rPr b="0" lang="en-US" sz="2400" spc="29" strike="noStrike">
                <a:solidFill>
                  <a:srgbClr val="000000"/>
                </a:solidFill>
                <a:latin typeface="Franklin Gothic Book"/>
                <a:ea typeface="MS PGothic"/>
              </a:rPr>
              <a:t>: la décision/l'action protège-t-elle la survivante d'éventuels actes de maltraitance ?</a:t>
            </a:r>
            <a:endParaRPr b="0" lang="en-US" sz="2400" spc="-1" strike="noStrike">
              <a:solidFill>
                <a:srgbClr val="5a6378"/>
              </a:solidFill>
              <a:latin typeface="Franklin Gothic Book"/>
            </a:endParaRPr>
          </a:p>
          <a:p>
            <a:pPr lvl="1" marL="457200" indent="-456840">
              <a:lnSpc>
                <a:spcPct val="100000"/>
              </a:lnSpc>
              <a:spcBef>
                <a:spcPts val="201"/>
              </a:spcBef>
              <a:spcAft>
                <a:spcPts val="400"/>
              </a:spcAft>
              <a:buClr>
                <a:srgbClr val="e8722d"/>
              </a:buClr>
              <a:buFont typeface="Wingdings 3" charset="2"/>
              <a:buChar char=""/>
            </a:pPr>
            <a:r>
              <a:rPr b="1" lang="en-US" sz="2400" spc="29" strike="noStrike">
                <a:solidFill>
                  <a:srgbClr val="000000"/>
                </a:solidFill>
                <a:latin typeface="Franklin Gothic Book"/>
                <a:ea typeface="MS PGothic"/>
              </a:rPr>
              <a:t>Autonomisation </a:t>
            </a:r>
            <a:r>
              <a:rPr b="0" lang="en-US" sz="2400" spc="29" strike="noStrike">
                <a:solidFill>
                  <a:srgbClr val="000000"/>
                </a:solidFill>
                <a:latin typeface="Franklin Gothic Book"/>
                <a:ea typeface="MS PGothic"/>
              </a:rPr>
              <a:t>: la décision/l'action répond-elle aux intérêts et/ou aux besoins de la survivante ?</a:t>
            </a:r>
            <a:endParaRPr b="0" lang="en-US" sz="2400" spc="-1" strike="noStrike">
              <a:solidFill>
                <a:srgbClr val="5a6378"/>
              </a:solidFill>
              <a:latin typeface="Franklin Gothic Book"/>
            </a:endParaRPr>
          </a:p>
          <a:p>
            <a:pPr lvl="1" marL="457200" indent="-456840">
              <a:lnSpc>
                <a:spcPct val="100000"/>
              </a:lnSpc>
              <a:spcBef>
                <a:spcPts val="201"/>
              </a:spcBef>
              <a:spcAft>
                <a:spcPts val="400"/>
              </a:spcAft>
              <a:buClr>
                <a:srgbClr val="e8722d"/>
              </a:buClr>
              <a:buFont typeface="Wingdings 3" charset="2"/>
              <a:buChar char=""/>
            </a:pPr>
            <a:r>
              <a:rPr b="1" lang="en-US" sz="2400" spc="29" strike="noStrike">
                <a:solidFill>
                  <a:srgbClr val="000000"/>
                </a:solidFill>
                <a:latin typeface="Franklin Gothic Book"/>
                <a:ea typeface="MS PGothic"/>
              </a:rPr>
              <a:t>Analyse coût-bénéfice </a:t>
            </a:r>
            <a:r>
              <a:rPr b="0" lang="en-US" sz="2400" spc="29" strike="noStrike">
                <a:solidFill>
                  <a:srgbClr val="000000"/>
                </a:solidFill>
                <a:latin typeface="Franklin Gothic Book"/>
                <a:ea typeface="MS PGothic"/>
              </a:rPr>
              <a:t>: les avantages éventuels de la décision/l'action compensent-ils les risques encourus ?</a:t>
            </a:r>
            <a:endParaRPr b="0" lang="en-US" sz="2400" spc="-1" strike="noStrike">
              <a:solidFill>
                <a:srgbClr val="5a6378"/>
              </a:solidFill>
              <a:latin typeface="Franklin Gothic Book"/>
            </a:endParaRPr>
          </a:p>
          <a:p>
            <a:pPr lvl="1" marL="457200" indent="-456840">
              <a:lnSpc>
                <a:spcPct val="100000"/>
              </a:lnSpc>
              <a:spcBef>
                <a:spcPts val="201"/>
              </a:spcBef>
              <a:spcAft>
                <a:spcPts val="400"/>
              </a:spcAft>
              <a:buClr>
                <a:srgbClr val="e8722d"/>
              </a:buClr>
              <a:buFont typeface="Wingdings 3" charset="2"/>
              <a:buChar char=""/>
            </a:pPr>
            <a:r>
              <a:rPr b="1" lang="en-US" sz="2400" spc="29" strike="noStrike">
                <a:solidFill>
                  <a:srgbClr val="000000"/>
                </a:solidFill>
                <a:latin typeface="Franklin Gothic Book"/>
                <a:ea typeface="MS PGothic"/>
              </a:rPr>
              <a:t>Guérison </a:t>
            </a:r>
            <a:r>
              <a:rPr b="0" lang="en-US" sz="2400" spc="29" strike="noStrike">
                <a:solidFill>
                  <a:srgbClr val="000000"/>
                </a:solidFill>
                <a:latin typeface="Franklin Gothic Book"/>
                <a:ea typeface="MS PGothic"/>
              </a:rPr>
              <a:t>: la décision/l'action favorise-t-elle la guérison et le rétablissement de la survivante ? </a:t>
            </a:r>
            <a:endParaRPr b="0" lang="en-US" sz="2400" spc="-1" strike="noStrike">
              <a:solidFill>
                <a:srgbClr val="5a6378"/>
              </a:solidFill>
              <a:latin typeface="Franklin Gothic Book"/>
            </a:endParaRPr>
          </a:p>
          <a:p>
            <a:pPr>
              <a:lnSpc>
                <a:spcPct val="100000"/>
              </a:lnSpc>
              <a:spcBef>
                <a:spcPts val="1199"/>
              </a:spcBef>
              <a:spcAft>
                <a:spcPts val="201"/>
              </a:spcAft>
            </a:pPr>
            <a:endParaRPr b="0" lang="en-US" sz="2400" spc="-1" strike="noStrike">
              <a:solidFill>
                <a:srgbClr val="5a6378"/>
              </a:solidFill>
              <a:latin typeface="Franklin Gothic Book"/>
            </a:endParaRPr>
          </a:p>
        </p:txBody>
      </p:sp>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TextShape 1"/>
          <p:cNvSpPr txBox="1"/>
          <p:nvPr/>
        </p:nvSpPr>
        <p:spPr>
          <a:xfrm>
            <a:off x="663120" y="2419560"/>
            <a:ext cx="4769280" cy="1545120"/>
          </a:xfrm>
          <a:prstGeom prst="rect">
            <a:avLst/>
          </a:prstGeom>
          <a:noFill/>
          <a:ln>
            <a:noFill/>
          </a:ln>
        </p:spPr>
        <p:txBody>
          <a:bodyPr anchor="ctr">
            <a:normAutofit/>
          </a:bodyPr>
          <a:p>
            <a:pPr algn="ctr">
              <a:lnSpc>
                <a:spcPct val="100000"/>
              </a:lnSpc>
            </a:pPr>
            <a:r>
              <a:rPr b="0" lang="en-US" sz="4400" spc="299" strike="noStrike" cap="all">
                <a:solidFill>
                  <a:srgbClr val="ffffff"/>
                </a:solidFill>
                <a:latin typeface="Franklin Gothic Medium"/>
                <a:ea typeface="MS PGothic"/>
              </a:rPr>
              <a:t>Activité :</a:t>
            </a:r>
            <a:br/>
            <a:r>
              <a:rPr b="0" lang="en-US" sz="4400" spc="299" strike="noStrike" cap="all">
                <a:solidFill>
                  <a:srgbClr val="ffffff"/>
                </a:solidFill>
                <a:latin typeface="Franklin Gothic Medium"/>
                <a:ea typeface="MS PGothic"/>
              </a:rPr>
              <a:t>Travail avec les personnes responsables des survivantes</a:t>
            </a:r>
            <a:endParaRPr b="0" lang="en-US" sz="4400" spc="-1" strike="noStrike">
              <a:solidFill>
                <a:srgbClr val="000000"/>
              </a:solidFill>
              <a:latin typeface="Franklin Gothic Book"/>
            </a:endParaRPr>
          </a:p>
        </p:txBody>
      </p:sp>
      <p:sp>
        <p:nvSpPr>
          <p:cNvPr id="262" name="TextShape 2"/>
          <p:cNvSpPr txBox="1"/>
          <p:nvPr/>
        </p:nvSpPr>
        <p:spPr>
          <a:xfrm>
            <a:off x="6675120" y="975240"/>
            <a:ext cx="5040360" cy="5052960"/>
          </a:xfrm>
          <a:prstGeom prst="rect">
            <a:avLst/>
          </a:prstGeom>
          <a:noFill/>
          <a:ln w="9360">
            <a:noFill/>
          </a:ln>
        </p:spPr>
        <p:txBody>
          <a:bodyPr lIns="45720" rIns="45720" anchor="ctr"/>
          <a:p>
            <a:pPr marL="457200" indent="-456840">
              <a:lnSpc>
                <a:spcPct val="110000"/>
              </a:lnSpc>
              <a:spcBef>
                <a:spcPts val="1199"/>
              </a:spcBef>
              <a:spcAft>
                <a:spcPts val="2401"/>
              </a:spcAft>
              <a:buBlip>
                <a:blip r:embed="rId1"/>
              </a:buBlip>
            </a:pPr>
            <a:r>
              <a:rPr b="0" lang="en-US" sz="2400" spc="-1" strike="noStrike">
                <a:solidFill>
                  <a:srgbClr val="000000"/>
                </a:solidFill>
                <a:latin typeface="Franklin Gothic Book"/>
                <a:ea typeface="MS PGothic"/>
              </a:rPr>
              <a:t>Par petits groupes, discutez de l'étude de cas de Maria.  Préparez-vous à en discuter avec l'ensemble du groupe. </a:t>
            </a:r>
            <a:endParaRPr b="0" lang="en-US" sz="2400" spc="-1" strike="noStrike">
              <a:solidFill>
                <a:srgbClr val="5a6378"/>
              </a:solidFill>
              <a:latin typeface="Franklin Gothic Book"/>
            </a:endParaRPr>
          </a:p>
          <a:p>
            <a:pPr>
              <a:lnSpc>
                <a:spcPct val="110000"/>
              </a:lnSpc>
              <a:spcBef>
                <a:spcPts val="1199"/>
              </a:spcBef>
              <a:spcAft>
                <a:spcPts val="2401"/>
              </a:spcAft>
            </a:pPr>
            <a:endParaRPr b="0" lang="en-US" sz="2400" spc="-1" strike="noStrike">
              <a:solidFill>
                <a:srgbClr val="5a6378"/>
              </a:solidFill>
              <a:latin typeface="Franklin Gothic Book"/>
            </a:endParaRPr>
          </a:p>
        </p:txBody>
      </p:sp>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Travail avec les personnes responsables des survivantes</a:t>
            </a:r>
            <a:endParaRPr b="0" lang="en-US" sz="4000" spc="-1" strike="noStrike">
              <a:solidFill>
                <a:srgbClr val="000000"/>
              </a:solidFill>
              <a:latin typeface="Franklin Gothic Book"/>
            </a:endParaRPr>
          </a:p>
        </p:txBody>
      </p:sp>
      <p:sp>
        <p:nvSpPr>
          <p:cNvPr id="264" name="TextShape 2"/>
          <p:cNvSpPr txBox="1"/>
          <p:nvPr/>
        </p:nvSpPr>
        <p:spPr>
          <a:xfrm>
            <a:off x="876240" y="1962000"/>
            <a:ext cx="9867600" cy="4346280"/>
          </a:xfrm>
          <a:prstGeom prst="rect">
            <a:avLst/>
          </a:prstGeom>
          <a:noFill/>
          <a:ln w="9360">
            <a:noFill/>
          </a:ln>
        </p:spPr>
        <p:txBody>
          <a:bodyPr lIns="45720" rIns="45720"/>
          <a:p>
            <a:pPr>
              <a:lnSpc>
                <a:spcPct val="100000"/>
              </a:lnSpc>
              <a:spcBef>
                <a:spcPts val="1199"/>
              </a:spcBef>
              <a:spcAft>
                <a:spcPts val="201"/>
              </a:spcAft>
            </a:pPr>
            <a:r>
              <a:rPr b="1" lang="en-US" sz="2000" spc="29" strike="noStrike">
                <a:solidFill>
                  <a:srgbClr val="000000"/>
                </a:solidFill>
                <a:latin typeface="Franklin Gothic Book"/>
                <a:ea typeface="MS PGothic"/>
              </a:rPr>
              <a:t>Consultez toujours la survivante avant d'impliquer la personne qui en est responsable ou les autres membres de sa famille. Évaluez systématiquement les risques et les avantages inhérents à l'implication de la personne responsable de la survivante, et évaluez s'il est nécessaire et sûr de l'impliquer et si cela confère à la survivante des moyens d'action.  </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Évaluez la sécurité</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Concentrez-vous sur la survivante</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Préservez la confidentialité </a:t>
            </a:r>
            <a:endParaRPr b="0" lang="en-US" sz="2000" spc="-1" strike="noStrike">
              <a:solidFill>
                <a:srgbClr val="5a6378"/>
              </a:solidFill>
              <a:latin typeface="Franklin Gothic Book"/>
            </a:endParaRPr>
          </a:p>
          <a:p>
            <a:pPr marL="360360" indent="-360000">
              <a:lnSpc>
                <a:spcPct val="100000"/>
              </a:lnSpc>
              <a:spcBef>
                <a:spcPts val="1199"/>
              </a:spcBef>
              <a:spcAft>
                <a:spcPts val="201"/>
              </a:spcAft>
              <a:buClr>
                <a:srgbClr val="e8722d"/>
              </a:buClr>
              <a:buFont typeface="Arial"/>
              <a:buChar char="•"/>
            </a:pPr>
            <a:r>
              <a:rPr b="0" lang="en-US" sz="2000" spc="29" strike="noStrike">
                <a:solidFill>
                  <a:srgbClr val="000000"/>
                </a:solidFill>
                <a:latin typeface="Franklin Gothic Book"/>
                <a:ea typeface="MS PGothic"/>
              </a:rPr>
              <a:t>Soutenez la personne responsable de la survivante ou les membres de sa famille (lorsqu'ils ne sont pas culpabilisants et lui apportent un soutien)</a:t>
            </a:r>
            <a:endParaRPr b="0" lang="en-US" sz="2000" spc="-1" strike="noStrike">
              <a:solidFill>
                <a:srgbClr val="5a6378"/>
              </a:solidFill>
              <a:latin typeface="Franklin Gothic Book"/>
            </a:endParaRPr>
          </a:p>
        </p:txBody>
      </p:sp>
    </p:spTree>
  </p:cSld>
  <p:timing>
    <p:tnLst>
      <p:par>
        <p:cTn id="37" dur="indefinite" restart="never" nodeType="tmRoot">
          <p:childTnLst>
            <p:seq>
              <p:cTn id="38"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2" name="TextShape 1"/>
          <p:cNvSpPr txBox="1"/>
          <p:nvPr/>
        </p:nvSpPr>
        <p:spPr>
          <a:xfrm>
            <a:off x="973800" y="1963080"/>
            <a:ext cx="10244160" cy="2134440"/>
          </a:xfrm>
          <a:prstGeom prst="rect">
            <a:avLst/>
          </a:prstGeom>
          <a:noFill/>
          <a:ln>
            <a:noFill/>
          </a:ln>
        </p:spPr>
        <p:txBody>
          <a:bodyPr>
            <a:normAutofit/>
          </a:bodyPr>
          <a:p>
            <a:pPr>
              <a:lnSpc>
                <a:spcPct val="100000"/>
              </a:lnSpc>
            </a:pPr>
            <a:r>
              <a:rPr b="0" lang="en-US" sz="6000" spc="299" strike="noStrike" cap="all">
                <a:solidFill>
                  <a:srgbClr val="ffffff"/>
                </a:solidFill>
                <a:latin typeface="Franklin Gothic Medium"/>
                <a:ea typeface="MS PGothic"/>
              </a:rPr>
              <a:t>Gestion des cas de VBG concernant les survivantes handicapées</a:t>
            </a:r>
            <a:endParaRPr b="0" lang="en-US" sz="6000" spc="-1" strike="noStrike">
              <a:solidFill>
                <a:srgbClr val="000000"/>
              </a:solidFill>
              <a:latin typeface="Franklin Gothic Book"/>
            </a:endParaRPr>
          </a:p>
        </p:txBody>
      </p:sp>
      <p:sp>
        <p:nvSpPr>
          <p:cNvPr id="213" name="TextShape 2"/>
          <p:cNvSpPr txBox="1"/>
          <p:nvPr/>
        </p:nvSpPr>
        <p:spPr>
          <a:xfrm>
            <a:off x="973800" y="1269360"/>
            <a:ext cx="10329120" cy="720360"/>
          </a:xfrm>
          <a:prstGeom prst="rect">
            <a:avLst/>
          </a:prstGeom>
          <a:noFill/>
          <a:ln w="9360">
            <a:noFill/>
          </a:ln>
        </p:spPr>
        <p:txBody>
          <a:bodyPr lIns="45720" rIns="45720"/>
          <a:p>
            <a:pPr marL="90360" indent="-90000">
              <a:lnSpc>
                <a:spcPct val="100000"/>
              </a:lnSpc>
              <a:spcBef>
                <a:spcPts val="1199"/>
              </a:spcBef>
              <a:spcAft>
                <a:spcPts val="201"/>
              </a:spcAft>
              <a:buClr>
                <a:srgbClr val="e8722d"/>
              </a:buClr>
              <a:buFont typeface="Tw Cen MT"/>
              <a:buChar char=" "/>
            </a:pPr>
            <a:r>
              <a:rPr b="0" lang="en-US" sz="2800" spc="97" strike="noStrike">
                <a:solidFill>
                  <a:srgbClr val="ffffff"/>
                </a:solidFill>
                <a:latin typeface="Franklin Gothic Medium"/>
                <a:ea typeface="MS PGothic"/>
              </a:rPr>
              <a:t>Module 17C</a:t>
            </a:r>
            <a:endParaRPr b="0" lang="en-US" sz="2800" spc="-1" strike="noStrike">
              <a:solidFill>
                <a:srgbClr val="5a6378"/>
              </a:solidFill>
              <a:latin typeface="Franklin Gothic Book"/>
            </a:endParaRPr>
          </a:p>
          <a:p>
            <a:pPr>
              <a:lnSpc>
                <a:spcPct val="100000"/>
              </a:lnSpc>
              <a:spcBef>
                <a:spcPts val="1199"/>
              </a:spcBef>
              <a:spcAft>
                <a:spcPts val="201"/>
              </a:spcAft>
            </a:pPr>
            <a:endParaRPr b="0" lang="en-US" sz="2800" spc="-1" strike="noStrike">
              <a:solidFill>
                <a:srgbClr val="5a6378"/>
              </a:solidFill>
              <a:latin typeface="Franklin Gothic Book"/>
            </a:endParaRPr>
          </a:p>
        </p:txBody>
      </p:sp>
      <p:sp>
        <p:nvSpPr>
          <p:cNvPr id="214" name="TextShape 3"/>
          <p:cNvSpPr txBox="1"/>
          <p:nvPr/>
        </p:nvSpPr>
        <p:spPr>
          <a:xfrm>
            <a:off x="973800" y="4889880"/>
            <a:ext cx="10200960" cy="802800"/>
          </a:xfrm>
          <a:prstGeom prst="rect">
            <a:avLst/>
          </a:prstGeom>
          <a:noFill/>
          <a:ln w="9360">
            <a:noFill/>
          </a:ln>
        </p:spPr>
        <p:txBody>
          <a:bodyPr lIns="45720" rIns="45720"/>
          <a:p>
            <a:endParaRPr b="0" lang="en-US" sz="2200" spc="-1" strike="noStrike">
              <a:solidFill>
                <a:srgbClr val="5a6378"/>
              </a:solidFill>
              <a:latin typeface="Franklin Gothic Book"/>
            </a:endParaRPr>
          </a:p>
        </p:txBody>
      </p:sp>
      <p:sp>
        <p:nvSpPr>
          <p:cNvPr id="215" name="Line 4"/>
          <p:cNvSpPr/>
          <p:nvPr/>
        </p:nvSpPr>
        <p:spPr>
          <a:xfrm>
            <a:off x="1085760" y="4779000"/>
            <a:ext cx="10104480" cy="360"/>
          </a:xfrm>
          <a:prstGeom prst="line">
            <a:avLst/>
          </a:prstGeom>
          <a:ln w="76320">
            <a:solidFill>
              <a:schemeClr val="bg2"/>
            </a:solidFill>
            <a:round/>
          </a:ln>
        </p:spPr>
        <p:style>
          <a:lnRef idx="2">
            <a:schemeClr val="accent1"/>
          </a:lnRef>
          <a:fillRef idx="0">
            <a:schemeClr val="accent1"/>
          </a:fillRef>
          <a:effectRef idx="1">
            <a:schemeClr val="accent1"/>
          </a:effectRef>
          <a:fontRef idx="minor"/>
        </p:style>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Élaboration d'un plan visant à assurer la sécurité</a:t>
            </a:r>
            <a:endParaRPr b="0" lang="en-US" sz="4000" spc="-1" strike="noStrike">
              <a:solidFill>
                <a:srgbClr val="000000"/>
              </a:solidFill>
              <a:latin typeface="Franklin Gothic Book"/>
            </a:endParaRPr>
          </a:p>
        </p:txBody>
      </p:sp>
      <p:sp>
        <p:nvSpPr>
          <p:cNvPr id="266" name="TextShape 2"/>
          <p:cNvSpPr txBox="1"/>
          <p:nvPr/>
        </p:nvSpPr>
        <p:spPr>
          <a:xfrm>
            <a:off x="928800" y="2266920"/>
            <a:ext cx="9720000" cy="4022280"/>
          </a:xfrm>
          <a:prstGeom prst="rect">
            <a:avLst/>
          </a:prstGeom>
          <a:noFill/>
          <a:ln w="9360">
            <a:noFill/>
          </a:ln>
        </p:spPr>
        <p:txBody>
          <a:bodyPr lIns="45720" rIns="45720">
            <a:normAutofit/>
          </a:bodyPr>
          <a:p>
            <a:pPr marL="90360" indent="-456840">
              <a:lnSpc>
                <a:spcPct val="100000"/>
              </a:lnSpc>
              <a:spcBef>
                <a:spcPts val="1199"/>
              </a:spcBef>
              <a:spcAft>
                <a:spcPts val="201"/>
              </a:spcAft>
            </a:pPr>
            <a:r>
              <a:rPr b="1" lang="en-US" sz="2400" spc="29" strike="noStrike">
                <a:solidFill>
                  <a:srgbClr val="000000"/>
                </a:solidFill>
                <a:latin typeface="Franklin Gothic Book"/>
                <a:ea typeface="MS PGothic"/>
              </a:rPr>
              <a:t>Les plans visant à assurer la sécurité des survivantes handicapées doivent être individualisés et prendre en compte les éléments suivants :</a:t>
            </a:r>
            <a:endParaRPr b="0" lang="en-US" sz="24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Le handicap et les conditions de vie spécifiques de la personne et les moyens par lesquels un agresseur peut essayer d'exploiter le handicap de la survivante afin de l'isoler, l'empêcher de partir ou lui faire du mal.</a:t>
            </a:r>
            <a:endParaRPr b="0" lang="en-US" sz="22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La façon dont les déficiences de la survivante peuvent entraver l'exécution du plan visant à assurer sa sécurité, et l'ajustement du plan si nécessaire.</a:t>
            </a:r>
            <a:endParaRPr b="0" lang="en-US" sz="2200" spc="-1" strike="noStrike">
              <a:solidFill>
                <a:srgbClr val="5a6378"/>
              </a:solidFill>
              <a:latin typeface="Franklin Gothic Book"/>
            </a:endParaRPr>
          </a:p>
          <a:p>
            <a:pPr marL="45720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Les éléments spécifiques au handicap dont la personne peut avoir besoin dans le cadre de la mise en œuvre du plan visant à assurer sa sécurité, tels que des médicaments, des équipements ou du matériel d'assistance, ou de la documentation pertinente relative au soutien juridique ou en matière de santé.</a:t>
            </a:r>
            <a:endParaRPr b="0" lang="en-US" sz="2200" spc="-1" strike="noStrike">
              <a:solidFill>
                <a:srgbClr val="5a6378"/>
              </a:solidFill>
              <a:latin typeface="Franklin Gothic Book"/>
            </a:endParaRPr>
          </a:p>
        </p:txBody>
      </p:sp>
    </p:spTree>
  </p:cSld>
  <p:timing>
    <p:tnLst>
      <p:par>
        <p:cTn id="39" dur="indefinite" restart="never" nodeType="tmRoot">
          <p:childTnLst>
            <p:seq>
              <p:cTn id="40"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TextShape 1"/>
          <p:cNvSpPr txBox="1"/>
          <p:nvPr/>
        </p:nvSpPr>
        <p:spPr>
          <a:xfrm>
            <a:off x="374760" y="204840"/>
            <a:ext cx="11436120" cy="1134720"/>
          </a:xfrm>
          <a:prstGeom prst="rect">
            <a:avLst/>
          </a:prstGeom>
          <a:noFill/>
          <a:ln>
            <a:noFill/>
          </a:ln>
        </p:spPr>
        <p:txBody>
          <a:bodyPr anchor="ctr"/>
          <a:p>
            <a:pPr algn="ctr">
              <a:lnSpc>
                <a:spcPct val="100000"/>
              </a:lnSpc>
            </a:pPr>
            <a:r>
              <a:rPr b="0" lang="en-US" sz="4000" spc="97" strike="noStrike" cap="all">
                <a:solidFill>
                  <a:srgbClr val="ffffff"/>
                </a:solidFill>
                <a:latin typeface="Franklin Gothic Medium"/>
                <a:ea typeface="MS PGothic"/>
              </a:rPr>
              <a:t>Conclusion</a:t>
            </a:r>
            <a:endParaRPr b="0" lang="en-US" sz="4000" spc="-1" strike="noStrike">
              <a:solidFill>
                <a:srgbClr val="000000"/>
              </a:solidFill>
              <a:latin typeface="Franklin Gothic Book"/>
            </a:endParaRPr>
          </a:p>
        </p:txBody>
      </p:sp>
      <p:sp>
        <p:nvSpPr>
          <p:cNvPr id="268" name="TextShape 2"/>
          <p:cNvSpPr txBox="1"/>
          <p:nvPr/>
        </p:nvSpPr>
        <p:spPr>
          <a:xfrm>
            <a:off x="3019320" y="2343240"/>
            <a:ext cx="6124320" cy="577440"/>
          </a:xfrm>
          <a:prstGeom prst="rect">
            <a:avLst/>
          </a:prstGeom>
          <a:noFill/>
          <a:ln w="9360">
            <a:noFill/>
          </a:ln>
        </p:spPr>
        <p:txBody>
          <a:bodyPr lIns="45720" rIns="45720"/>
          <a:p>
            <a:pPr marL="91440" indent="-91080" algn="ctr">
              <a:lnSpc>
                <a:spcPct val="100000"/>
              </a:lnSpc>
              <a:spcBef>
                <a:spcPts val="1199"/>
              </a:spcBef>
              <a:spcAft>
                <a:spcPts val="201"/>
              </a:spcAft>
              <a:buClr>
                <a:srgbClr val="e8722d"/>
              </a:buClr>
              <a:buFont typeface="Tw Cen MT"/>
              <a:buChar char=" "/>
            </a:pPr>
            <a:r>
              <a:rPr b="0" lang="en-US" sz="3200" spc="228" strike="noStrike">
                <a:solidFill>
                  <a:srgbClr val="e8722d"/>
                </a:solidFill>
                <a:latin typeface="Franklin Gothic Medium"/>
                <a:ea typeface="MS PGothic"/>
              </a:rPr>
              <a:t>DES QUESTIONS ?</a:t>
            </a:r>
            <a:endParaRPr b="0" lang="en-US" sz="3200" spc="-1" strike="noStrike">
              <a:solidFill>
                <a:srgbClr val="27282a"/>
              </a:solidFill>
              <a:latin typeface="Franklin Gothic Book"/>
            </a:endParaRPr>
          </a:p>
        </p:txBody>
      </p:sp>
      <p:sp>
        <p:nvSpPr>
          <p:cNvPr id="269" name="TextShape 3"/>
          <p:cNvSpPr txBox="1"/>
          <p:nvPr/>
        </p:nvSpPr>
        <p:spPr>
          <a:xfrm>
            <a:off x="3019320" y="3951360"/>
            <a:ext cx="6124320" cy="577440"/>
          </a:xfrm>
          <a:prstGeom prst="rect">
            <a:avLst/>
          </a:prstGeom>
          <a:noFill/>
          <a:ln w="9360">
            <a:noFill/>
          </a:ln>
        </p:spPr>
        <p:txBody>
          <a:bodyPr lIns="45720" rIns="45720"/>
          <a:p>
            <a:pPr marL="91440" indent="-91080" algn="ctr">
              <a:lnSpc>
                <a:spcPct val="100000"/>
              </a:lnSpc>
              <a:spcBef>
                <a:spcPts val="1199"/>
              </a:spcBef>
              <a:spcAft>
                <a:spcPts val="201"/>
              </a:spcAft>
              <a:buClr>
                <a:srgbClr val="e8722d"/>
              </a:buClr>
              <a:buFont typeface="Tw Cen MT"/>
              <a:buChar char=" "/>
            </a:pPr>
            <a:r>
              <a:rPr b="0" lang="en-US" sz="3200" spc="228" strike="noStrike">
                <a:solidFill>
                  <a:srgbClr val="829e3d"/>
                </a:solidFill>
                <a:latin typeface="Franklin Gothic Medium"/>
                <a:ea typeface="MS PGothic"/>
              </a:rPr>
              <a:t>DES DOUTES ?</a:t>
            </a:r>
            <a:endParaRPr b="0" lang="en-US" sz="3200" spc="-1" strike="noStrike">
              <a:solidFill>
                <a:srgbClr val="27282a"/>
              </a:solidFill>
              <a:latin typeface="Franklin Gothic Book"/>
            </a:endParaRPr>
          </a:p>
        </p:txBody>
      </p:sp>
      <p:sp>
        <p:nvSpPr>
          <p:cNvPr id="270" name="TextShape 4"/>
          <p:cNvSpPr txBox="1"/>
          <p:nvPr/>
        </p:nvSpPr>
        <p:spPr>
          <a:xfrm>
            <a:off x="3019320" y="5573880"/>
            <a:ext cx="6124320" cy="579240"/>
          </a:xfrm>
          <a:prstGeom prst="rect">
            <a:avLst/>
          </a:prstGeom>
          <a:noFill/>
          <a:ln w="9360">
            <a:noFill/>
          </a:ln>
        </p:spPr>
        <p:txBody>
          <a:bodyPr lIns="45720" rIns="45720"/>
          <a:p>
            <a:pPr marL="91440" indent="-91080" algn="ctr">
              <a:lnSpc>
                <a:spcPct val="100000"/>
              </a:lnSpc>
              <a:spcBef>
                <a:spcPts val="1199"/>
              </a:spcBef>
              <a:spcAft>
                <a:spcPts val="201"/>
              </a:spcAft>
              <a:buClr>
                <a:srgbClr val="e8722d"/>
              </a:buClr>
              <a:buFont typeface="Tw Cen MT"/>
              <a:buChar char=" "/>
            </a:pPr>
            <a:r>
              <a:rPr b="0" lang="en-US" sz="3200" spc="228" strike="noStrike">
                <a:solidFill>
                  <a:srgbClr val="f3c317"/>
                </a:solidFill>
                <a:latin typeface="Franklin Gothic Medium"/>
                <a:ea typeface="MS PGothic"/>
              </a:rPr>
              <a:t>DES IDÉES ?</a:t>
            </a:r>
            <a:endParaRPr b="0" lang="en-US" sz="3200" spc="-1" strike="noStrike">
              <a:solidFill>
                <a:srgbClr val="27282a"/>
              </a:solidFill>
              <a:latin typeface="Franklin Gothic Book"/>
            </a:endParaRPr>
          </a:p>
        </p:txBody>
      </p:sp>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 name="TextShape 1"/>
          <p:cNvSpPr txBox="1"/>
          <p:nvPr/>
        </p:nvSpPr>
        <p:spPr>
          <a:xfrm>
            <a:off x="663120" y="2419560"/>
            <a:ext cx="4769280" cy="1545120"/>
          </a:xfrm>
          <a:prstGeom prst="rect">
            <a:avLst/>
          </a:prstGeom>
          <a:noFill/>
          <a:ln>
            <a:solidFill>
              <a:srgbClr val="e66c7d"/>
            </a:solidFill>
          </a:ln>
        </p:spPr>
        <p:txBody>
          <a:bodyPr anchor="ctr"/>
          <a:p>
            <a:pPr algn="ctr">
              <a:lnSpc>
                <a:spcPct val="100000"/>
              </a:lnSpc>
            </a:pPr>
            <a:r>
              <a:rPr b="0" lang="en-US" sz="4400" spc="299" strike="noStrike" cap="all">
                <a:solidFill>
                  <a:srgbClr val="ffffff"/>
                </a:solidFill>
                <a:latin typeface="Franklin Gothic Medium"/>
                <a:ea typeface="MS PGothic"/>
              </a:rPr>
              <a:t>Objectifs</a:t>
            </a:r>
            <a:endParaRPr b="0" lang="en-US" sz="4400" spc="-1" strike="noStrike">
              <a:solidFill>
                <a:srgbClr val="000000"/>
              </a:solidFill>
              <a:latin typeface="Franklin Gothic Book"/>
            </a:endParaRPr>
          </a:p>
        </p:txBody>
      </p:sp>
      <p:sp>
        <p:nvSpPr>
          <p:cNvPr id="217" name="TextShape 2"/>
          <p:cNvSpPr txBox="1"/>
          <p:nvPr/>
        </p:nvSpPr>
        <p:spPr>
          <a:xfrm>
            <a:off x="7072920" y="1141560"/>
            <a:ext cx="4478400" cy="5052960"/>
          </a:xfrm>
          <a:prstGeom prst="rect">
            <a:avLst/>
          </a:prstGeom>
          <a:noFill/>
          <a:ln w="9360">
            <a:noFill/>
          </a:ln>
        </p:spPr>
        <p:txBody>
          <a:bodyPr lIns="45720" rIns="45720" anchor="ctr"/>
          <a:p>
            <a:pPr marL="457200" indent="-456840">
              <a:lnSpc>
                <a:spcPct val="110000"/>
              </a:lnSpc>
              <a:spcBef>
                <a:spcPts val="1199"/>
              </a:spcBef>
              <a:spcAft>
                <a:spcPts val="2401"/>
              </a:spcAft>
              <a:buBlip>
                <a:blip r:embed="rId1"/>
              </a:buBlip>
            </a:pPr>
            <a:r>
              <a:rPr b="0" lang="en-US" sz="2400" spc="-1" strike="noStrike">
                <a:solidFill>
                  <a:srgbClr val="5a6378"/>
                </a:solidFill>
                <a:latin typeface="Franklin Gothic Book"/>
                <a:ea typeface="MS PGothic"/>
              </a:rPr>
              <a:t>Comprendre les différents handicaps dont les survivantes peuvent souffrir</a:t>
            </a:r>
            <a:endParaRPr b="0" lang="en-US" sz="2400" spc="-1" strike="noStrike">
              <a:solidFill>
                <a:srgbClr val="5a6378"/>
              </a:solidFill>
              <a:latin typeface="Franklin Gothic Book"/>
            </a:endParaRPr>
          </a:p>
          <a:p>
            <a:pPr marL="457200" indent="-456840">
              <a:lnSpc>
                <a:spcPct val="110000"/>
              </a:lnSpc>
              <a:spcBef>
                <a:spcPts val="1199"/>
              </a:spcBef>
              <a:spcAft>
                <a:spcPts val="2401"/>
              </a:spcAft>
              <a:buBlip>
                <a:blip r:embed="rId2"/>
              </a:buBlip>
            </a:pPr>
            <a:r>
              <a:rPr b="0" lang="en-US" sz="2400" spc="-1" strike="noStrike">
                <a:solidFill>
                  <a:srgbClr val="5a6378"/>
                </a:solidFill>
                <a:latin typeface="Franklin Gothic Book"/>
                <a:ea typeface="MS PGothic"/>
              </a:rPr>
              <a:t>Identifier les différentes techniques de communication dans le cadre du travail avec les survivantes handicapées</a:t>
            </a:r>
            <a:endParaRPr b="0" lang="en-US" sz="2400" spc="-1" strike="noStrike">
              <a:solidFill>
                <a:srgbClr val="5a6378"/>
              </a:solidFill>
              <a:latin typeface="Franklin Gothic Book"/>
            </a:endParaRPr>
          </a:p>
          <a:p>
            <a:pPr marL="457200" indent="-456840">
              <a:lnSpc>
                <a:spcPct val="110000"/>
              </a:lnSpc>
              <a:spcBef>
                <a:spcPts val="1199"/>
              </a:spcBef>
              <a:spcAft>
                <a:spcPts val="2401"/>
              </a:spcAft>
              <a:buBlip>
                <a:blip r:embed="rId3"/>
              </a:buBlip>
            </a:pPr>
            <a:r>
              <a:rPr b="0" lang="en-US" sz="2400" spc="-1" strike="noStrike">
                <a:solidFill>
                  <a:srgbClr val="5a6378"/>
                </a:solidFill>
                <a:latin typeface="Franklin Gothic Book"/>
                <a:ea typeface="MS PGothic"/>
              </a:rPr>
              <a:t>Élaborer un plan visant à assurer la sécurité de manière sensible et exhaustive avec les survivantes handicapées</a:t>
            </a:r>
            <a:endParaRPr b="0" lang="en-US" sz="2400" spc="-1" strike="noStrike">
              <a:solidFill>
                <a:srgbClr val="5a6378"/>
              </a:solidFill>
              <a:latin typeface="Franklin Gothic Book"/>
            </a:endParaRPr>
          </a:p>
          <a:p>
            <a:pPr>
              <a:lnSpc>
                <a:spcPct val="110000"/>
              </a:lnSpc>
              <a:spcBef>
                <a:spcPts val="1199"/>
              </a:spcBef>
              <a:spcAft>
                <a:spcPts val="2401"/>
              </a:spcAft>
            </a:pPr>
            <a:endParaRPr b="0" lang="en-US" sz="2400" spc="-1" strike="noStrike">
              <a:solidFill>
                <a:srgbClr val="5a6378"/>
              </a:solidFill>
              <a:latin typeface="Franklin Gothic Book"/>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Comprendre le handicap</a:t>
            </a:r>
            <a:endParaRPr b="0" lang="en-US" sz="4000" spc="-1" strike="noStrike">
              <a:solidFill>
                <a:srgbClr val="000000"/>
              </a:solidFill>
              <a:latin typeface="Franklin Gothic Book"/>
            </a:endParaRPr>
          </a:p>
        </p:txBody>
      </p:sp>
      <p:sp>
        <p:nvSpPr>
          <p:cNvPr id="219" name="CustomShape 2"/>
          <p:cNvSpPr/>
          <p:nvPr/>
        </p:nvSpPr>
        <p:spPr>
          <a:xfrm>
            <a:off x="-3523680" y="1588680"/>
            <a:ext cx="5416920" cy="5416920"/>
          </a:xfrm>
          <a:prstGeom prst="blockArc">
            <a:avLst>
              <a:gd name="adj1" fmla="val 18900000"/>
              <a:gd name="adj2" fmla="val 2700000"/>
              <a:gd name="adj3" fmla="val 399"/>
            </a:avLst>
          </a:prstGeom>
          <a:noFill/>
          <a:ln>
            <a:solidFill>
              <a:schemeClr val="accent6">
                <a:hueOff val="0"/>
                <a:satOff val="0"/>
                <a:lumOff val="0"/>
                <a:alphaOff val="0"/>
              </a:schemeClr>
            </a:solidFill>
            <a:round/>
          </a:ln>
        </p:spPr>
        <p:style>
          <a:lnRef idx="2"/>
          <a:fillRef idx="0"/>
          <a:effectRef idx="0"/>
          <a:fontRef idx="minor"/>
        </p:style>
      </p:sp>
      <p:sp>
        <p:nvSpPr>
          <p:cNvPr id="220" name="CustomShape 3"/>
          <p:cNvSpPr/>
          <p:nvPr/>
        </p:nvSpPr>
        <p:spPr>
          <a:xfrm>
            <a:off x="1479600" y="2595240"/>
            <a:ext cx="9209880" cy="618480"/>
          </a:xfrm>
          <a:prstGeom prst="rect">
            <a:avLst/>
          </a:prstGeom>
          <a:solidFill>
            <a:schemeClr val="accent5">
              <a:hueOff val="0"/>
              <a:satOff val="0"/>
              <a:lumOff val="0"/>
              <a:alphaOff val="0"/>
            </a:schemeClr>
          </a:solidFill>
          <a:ln>
            <a:solidFill>
              <a:schemeClr val="lt1">
                <a:hueOff val="0"/>
                <a:satOff val="0"/>
                <a:lumOff val="0"/>
                <a:alphaOff val="0"/>
              </a:schemeClr>
            </a:solidFill>
            <a:round/>
          </a:ln>
        </p:spPr>
        <p:style>
          <a:lnRef idx="2"/>
          <a:fillRef idx="0"/>
          <a:effectRef idx="0"/>
          <a:fontRef idx="minor"/>
        </p:style>
        <p:txBody>
          <a:bodyPr lIns="491040" rIns="86400" tIns="86400" bIns="86400" anchor="ctr"/>
          <a:p>
            <a:pPr>
              <a:lnSpc>
                <a:spcPct val="90000"/>
              </a:lnSpc>
              <a:spcAft>
                <a:spcPts val="1191"/>
              </a:spcAft>
            </a:pPr>
            <a:r>
              <a:rPr b="0" lang="en-GB" sz="3400" spc="-1" strike="noStrike">
                <a:solidFill>
                  <a:srgbClr val="ffffff"/>
                </a:solidFill>
                <a:latin typeface="Franklin Gothic Book"/>
              </a:rPr>
              <a:t>Déficiences physiques</a:t>
            </a:r>
            <a:endParaRPr b="0" lang="en-GB" sz="3400" spc="-1" strike="noStrike">
              <a:latin typeface="Arial"/>
            </a:endParaRPr>
          </a:p>
        </p:txBody>
      </p:sp>
      <p:sp>
        <p:nvSpPr>
          <p:cNvPr id="221" name="CustomShape 4"/>
          <p:cNvSpPr/>
          <p:nvPr/>
        </p:nvSpPr>
        <p:spPr>
          <a:xfrm>
            <a:off x="1092600" y="2517840"/>
            <a:ext cx="773280" cy="773280"/>
          </a:xfrm>
          <a:prstGeom prst="ellipse">
            <a:avLst/>
          </a:prstGeom>
          <a:solidFill>
            <a:schemeClr val="lt1">
              <a:hueOff val="0"/>
              <a:satOff val="0"/>
              <a:lumOff val="0"/>
              <a:alphaOff val="0"/>
            </a:schemeClr>
          </a:solidFill>
          <a:ln>
            <a:solidFill>
              <a:schemeClr val="accent5">
                <a:hueOff val="0"/>
                <a:satOff val="0"/>
                <a:lumOff val="0"/>
                <a:alphaOff val="0"/>
              </a:schemeClr>
            </a:solidFill>
            <a:round/>
          </a:ln>
        </p:spPr>
        <p:style>
          <a:lnRef idx="2"/>
          <a:fillRef idx="0"/>
          <a:effectRef idx="0"/>
          <a:fontRef idx="minor"/>
        </p:style>
      </p:sp>
      <p:sp>
        <p:nvSpPr>
          <p:cNvPr id="222" name="CustomShape 5"/>
          <p:cNvSpPr/>
          <p:nvPr/>
        </p:nvSpPr>
        <p:spPr>
          <a:xfrm>
            <a:off x="1834200" y="3523680"/>
            <a:ext cx="8854920" cy="618480"/>
          </a:xfrm>
          <a:prstGeom prst="rect">
            <a:avLst/>
          </a:prstGeom>
          <a:solidFill>
            <a:schemeClr val="accent5">
              <a:hueOff val="-411773"/>
              <a:satOff val="-7984"/>
              <a:lumOff val="-2876"/>
              <a:alphaOff val="0"/>
            </a:schemeClr>
          </a:solidFill>
          <a:ln>
            <a:solidFill>
              <a:schemeClr val="lt1">
                <a:hueOff val="0"/>
                <a:satOff val="0"/>
                <a:lumOff val="0"/>
                <a:alphaOff val="0"/>
              </a:schemeClr>
            </a:solidFill>
            <a:round/>
          </a:ln>
        </p:spPr>
        <p:style>
          <a:lnRef idx="2"/>
          <a:fillRef idx="0"/>
          <a:effectRef idx="0"/>
          <a:fontRef idx="minor"/>
        </p:style>
        <p:txBody>
          <a:bodyPr lIns="491040" rIns="86400" tIns="86400" bIns="86400" anchor="ctr"/>
          <a:p>
            <a:pPr>
              <a:lnSpc>
                <a:spcPct val="90000"/>
              </a:lnSpc>
              <a:spcAft>
                <a:spcPts val="1191"/>
              </a:spcAft>
            </a:pPr>
            <a:r>
              <a:rPr b="0" lang="en-GB" sz="3400" spc="-1" strike="noStrike">
                <a:solidFill>
                  <a:srgbClr val="ffffff"/>
                </a:solidFill>
                <a:latin typeface="Franklin Gothic Book"/>
              </a:rPr>
              <a:t>Déficiences sensorielles</a:t>
            </a:r>
            <a:endParaRPr b="0" lang="en-GB" sz="3400" spc="-1" strike="noStrike">
              <a:latin typeface="Arial"/>
            </a:endParaRPr>
          </a:p>
        </p:txBody>
      </p:sp>
      <p:sp>
        <p:nvSpPr>
          <p:cNvPr id="223" name="CustomShape 6"/>
          <p:cNvSpPr/>
          <p:nvPr/>
        </p:nvSpPr>
        <p:spPr>
          <a:xfrm>
            <a:off x="1447560" y="3446280"/>
            <a:ext cx="773280" cy="773280"/>
          </a:xfrm>
          <a:prstGeom prst="ellipse">
            <a:avLst/>
          </a:prstGeom>
          <a:solidFill>
            <a:schemeClr val="lt1">
              <a:hueOff val="0"/>
              <a:satOff val="0"/>
              <a:lumOff val="0"/>
              <a:alphaOff val="0"/>
            </a:schemeClr>
          </a:solidFill>
          <a:ln>
            <a:solidFill>
              <a:schemeClr val="accent5">
                <a:hueOff val="-411773"/>
                <a:satOff val="-7984"/>
                <a:lumOff val="-2876"/>
                <a:alphaOff val="0"/>
              </a:schemeClr>
            </a:solidFill>
            <a:round/>
          </a:ln>
        </p:spPr>
        <p:style>
          <a:lnRef idx="2"/>
          <a:fillRef idx="0"/>
          <a:effectRef idx="0"/>
          <a:fontRef idx="minor"/>
        </p:style>
      </p:sp>
      <p:sp>
        <p:nvSpPr>
          <p:cNvPr id="224" name="CustomShape 7"/>
          <p:cNvSpPr/>
          <p:nvPr/>
        </p:nvSpPr>
        <p:spPr>
          <a:xfrm>
            <a:off x="1834200" y="4452120"/>
            <a:ext cx="8854920" cy="618480"/>
          </a:xfrm>
          <a:prstGeom prst="rect">
            <a:avLst/>
          </a:prstGeom>
          <a:solidFill>
            <a:schemeClr val="accent5">
              <a:hueOff val="-823545"/>
              <a:satOff val="-15969"/>
              <a:lumOff val="-5751"/>
              <a:alphaOff val="0"/>
            </a:schemeClr>
          </a:solidFill>
          <a:ln>
            <a:solidFill>
              <a:schemeClr val="lt1">
                <a:hueOff val="0"/>
                <a:satOff val="0"/>
                <a:lumOff val="0"/>
                <a:alphaOff val="0"/>
              </a:schemeClr>
            </a:solidFill>
            <a:round/>
          </a:ln>
        </p:spPr>
        <p:style>
          <a:lnRef idx="2"/>
          <a:fillRef idx="0"/>
          <a:effectRef idx="0"/>
          <a:fontRef idx="minor"/>
        </p:style>
        <p:txBody>
          <a:bodyPr lIns="491040" rIns="86400" tIns="86400" bIns="86400" anchor="ctr"/>
          <a:p>
            <a:pPr>
              <a:lnSpc>
                <a:spcPct val="90000"/>
              </a:lnSpc>
              <a:spcAft>
                <a:spcPts val="1191"/>
              </a:spcAft>
            </a:pPr>
            <a:r>
              <a:rPr b="0" lang="en-GB" sz="3400" spc="-1" strike="noStrike">
                <a:solidFill>
                  <a:srgbClr val="ffffff"/>
                </a:solidFill>
                <a:latin typeface="Franklin Gothic Book"/>
              </a:rPr>
              <a:t>Déficiences intellectuelles</a:t>
            </a:r>
            <a:endParaRPr b="0" lang="en-GB" sz="3400" spc="-1" strike="noStrike">
              <a:latin typeface="Arial"/>
            </a:endParaRPr>
          </a:p>
        </p:txBody>
      </p:sp>
      <p:sp>
        <p:nvSpPr>
          <p:cNvPr id="225" name="CustomShape 8"/>
          <p:cNvSpPr/>
          <p:nvPr/>
        </p:nvSpPr>
        <p:spPr>
          <a:xfrm>
            <a:off x="1447560" y="4374720"/>
            <a:ext cx="773280" cy="773280"/>
          </a:xfrm>
          <a:prstGeom prst="ellipse">
            <a:avLst/>
          </a:prstGeom>
          <a:solidFill>
            <a:schemeClr val="lt1">
              <a:hueOff val="0"/>
              <a:satOff val="0"/>
              <a:lumOff val="0"/>
              <a:alphaOff val="0"/>
            </a:schemeClr>
          </a:solidFill>
          <a:ln>
            <a:solidFill>
              <a:schemeClr val="accent5">
                <a:hueOff val="-823545"/>
                <a:satOff val="-15969"/>
                <a:lumOff val="-5751"/>
                <a:alphaOff val="0"/>
              </a:schemeClr>
            </a:solidFill>
            <a:round/>
          </a:ln>
        </p:spPr>
        <p:style>
          <a:lnRef idx="2"/>
          <a:fillRef idx="0"/>
          <a:effectRef idx="0"/>
          <a:fontRef idx="minor"/>
        </p:style>
      </p:sp>
      <p:sp>
        <p:nvSpPr>
          <p:cNvPr id="226" name="CustomShape 9"/>
          <p:cNvSpPr/>
          <p:nvPr/>
        </p:nvSpPr>
        <p:spPr>
          <a:xfrm>
            <a:off x="1479600" y="5380560"/>
            <a:ext cx="9209880" cy="618480"/>
          </a:xfrm>
          <a:prstGeom prst="rect">
            <a:avLst/>
          </a:prstGeom>
          <a:solidFill>
            <a:schemeClr val="accent5">
              <a:hueOff val="-1235318"/>
              <a:satOff val="-23953"/>
              <a:lumOff val="-8627"/>
              <a:alphaOff val="0"/>
            </a:schemeClr>
          </a:solidFill>
          <a:ln>
            <a:solidFill>
              <a:schemeClr val="lt1">
                <a:hueOff val="0"/>
                <a:satOff val="0"/>
                <a:lumOff val="0"/>
                <a:alphaOff val="0"/>
              </a:schemeClr>
            </a:solidFill>
            <a:round/>
          </a:ln>
        </p:spPr>
        <p:style>
          <a:lnRef idx="2"/>
          <a:fillRef idx="0"/>
          <a:effectRef idx="0"/>
          <a:fontRef idx="minor"/>
        </p:style>
        <p:txBody>
          <a:bodyPr lIns="491040" rIns="86400" tIns="86400" bIns="86400" anchor="ctr"/>
          <a:p>
            <a:pPr>
              <a:lnSpc>
                <a:spcPct val="90000"/>
              </a:lnSpc>
              <a:spcAft>
                <a:spcPts val="1191"/>
              </a:spcAft>
            </a:pPr>
            <a:r>
              <a:rPr b="0" lang="en-GB" sz="3400" spc="-1" strike="noStrike">
                <a:solidFill>
                  <a:srgbClr val="ffffff"/>
                </a:solidFill>
                <a:latin typeface="Franklin Gothic Book"/>
              </a:rPr>
              <a:t>Déficiences psychosociales</a:t>
            </a:r>
            <a:endParaRPr b="0" lang="en-GB" sz="3400" spc="-1" strike="noStrike">
              <a:latin typeface="Arial"/>
            </a:endParaRPr>
          </a:p>
        </p:txBody>
      </p:sp>
      <p:sp>
        <p:nvSpPr>
          <p:cNvPr id="227" name="CustomShape 10"/>
          <p:cNvSpPr/>
          <p:nvPr/>
        </p:nvSpPr>
        <p:spPr>
          <a:xfrm>
            <a:off x="1092600" y="5303160"/>
            <a:ext cx="773280" cy="773280"/>
          </a:xfrm>
          <a:prstGeom prst="ellipse">
            <a:avLst/>
          </a:prstGeom>
          <a:solidFill>
            <a:schemeClr val="lt1">
              <a:hueOff val="0"/>
              <a:satOff val="0"/>
              <a:lumOff val="0"/>
              <a:alphaOff val="0"/>
            </a:schemeClr>
          </a:solidFill>
          <a:ln>
            <a:solidFill>
              <a:schemeClr val="accent5">
                <a:hueOff val="-1235318"/>
                <a:satOff val="-23953"/>
                <a:lumOff val="-8627"/>
                <a:alphaOff val="0"/>
              </a:schemeClr>
            </a:solidFill>
            <a:round/>
          </a:ln>
        </p:spPr>
        <p:style>
          <a:lnRef idx="2"/>
          <a:fillRef idx="0"/>
          <a:effectRef idx="0"/>
          <a:fontRef idx="minor"/>
        </p:style>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Comprendre le handicap</a:t>
            </a:r>
            <a:endParaRPr b="0" lang="en-US" sz="4000" spc="-1" strike="noStrike">
              <a:solidFill>
                <a:srgbClr val="000000"/>
              </a:solidFill>
              <a:latin typeface="Franklin Gothic Book"/>
            </a:endParaRPr>
          </a:p>
        </p:txBody>
      </p:sp>
      <p:sp>
        <p:nvSpPr>
          <p:cNvPr id="229" name="TextShape 2"/>
          <p:cNvSpPr txBox="1"/>
          <p:nvPr/>
        </p:nvSpPr>
        <p:spPr>
          <a:xfrm>
            <a:off x="663120" y="1841040"/>
            <a:ext cx="11086920" cy="4022280"/>
          </a:xfrm>
          <a:prstGeom prst="rect">
            <a:avLst/>
          </a:prstGeom>
          <a:noFill/>
          <a:ln w="9360">
            <a:noFill/>
          </a:ln>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1" lang="en-US" sz="2400" spc="29" strike="noStrike">
                <a:solidFill>
                  <a:srgbClr val="000000"/>
                </a:solidFill>
                <a:latin typeface="Franklin Gothic Book"/>
                <a:ea typeface="MS PGothic"/>
              </a:rPr>
              <a:t>Les personnes en situation de handicap sont davantage exposées à la violence domestique et/ou la violence sexuelle</a:t>
            </a:r>
            <a:endParaRPr b="0" lang="en-US" sz="2400" spc="-1" strike="noStrike">
              <a:solidFill>
                <a:srgbClr val="5a6378"/>
              </a:solidFill>
              <a:latin typeface="Franklin Gothic Book"/>
            </a:endParaRPr>
          </a:p>
        </p:txBody>
      </p:sp>
      <p:sp>
        <p:nvSpPr>
          <p:cNvPr id="230" name="CustomShape 3"/>
          <p:cNvSpPr/>
          <p:nvPr/>
        </p:nvSpPr>
        <p:spPr>
          <a:xfrm>
            <a:off x="704160" y="2881080"/>
            <a:ext cx="10753920" cy="8592480"/>
          </a:xfrm>
          <a:prstGeom prst="rect">
            <a:avLst/>
          </a:prstGeom>
          <a:noFill/>
          <a:ln>
            <a:noFill/>
          </a:ln>
        </p:spPr>
        <p:style>
          <a:lnRef idx="0"/>
          <a:fillRef idx="0"/>
          <a:effectRef idx="0"/>
          <a:fontRef idx="minor"/>
        </p:style>
        <p:txBody>
          <a:bodyPr lIns="90000" rIns="90000" tIns="45000" bIns="45000"/>
          <a:p>
            <a:pPr>
              <a:lnSpc>
                <a:spcPct val="100000"/>
              </a:lnSpc>
            </a:pPr>
            <a:r>
              <a:rPr b="1" lang="en-GB" sz="2400" spc="-1" strike="noStrike">
                <a:solidFill>
                  <a:srgbClr val="000000"/>
                </a:solidFill>
                <a:latin typeface="Franklin Gothic Book"/>
              </a:rPr>
              <a:t>Réalités</a:t>
            </a:r>
            <a:r>
              <a:rPr b="0" lang="en-GB" sz="1800" spc="-1" strike="noStrike">
                <a:solidFill>
                  <a:srgbClr val="000000"/>
                </a:solidFill>
                <a:latin typeface="Franklin Gothic Book"/>
              </a:rPr>
              <a:t> </a:t>
            </a:r>
            <a:endParaRPr b="0" lang="en-GB" sz="18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Plus grande dépendance vis-à-vis des autres pour les soins</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Plus grande vulnérabilité en raison du handicap</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Plus grand isolement </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Plus grande difficulté à accéder aux services de soutien appropriés </a:t>
            </a: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a:p>
            <a:pPr>
              <a:lnSpc>
                <a:spcPct val="100000"/>
              </a:lnSpc>
            </a:pPr>
            <a:r>
              <a:rPr b="1" lang="en-GB" sz="2400" spc="-1" strike="noStrike">
                <a:solidFill>
                  <a:srgbClr val="000000"/>
                </a:solidFill>
                <a:latin typeface="Franklin Gothic Book"/>
              </a:rPr>
              <a:t>Mythes</a:t>
            </a:r>
            <a:endParaRPr b="0" lang="en-GB" sz="24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Les personnes handicapées sont plus instables émotionnellement</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Les personnes handicapées sont asexuées ou ne peuvent pas avoir de relations intimes</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La maltraitance est justifiée par la frustration</a:t>
            </a:r>
            <a:endParaRPr b="0" lang="en-GB" sz="2200" spc="-1" strike="noStrike">
              <a:latin typeface="Arial"/>
            </a:endParaRPr>
          </a:p>
          <a:p>
            <a:pPr marL="343080" indent="-342720">
              <a:lnSpc>
                <a:spcPct val="100000"/>
              </a:lnSpc>
              <a:buClr>
                <a:srgbClr val="000000"/>
              </a:buClr>
              <a:buFont typeface="Wingdings" charset="2"/>
              <a:buChar char=""/>
            </a:pPr>
            <a:r>
              <a:rPr b="0" lang="en-GB" sz="2200" spc="-1" strike="noStrike">
                <a:solidFill>
                  <a:srgbClr val="000000"/>
                </a:solidFill>
                <a:latin typeface="Franklin Gothic Book"/>
              </a:rPr>
              <a:t>Les personnes présentant des déficiences intellectuelles ne sont pas crédibles </a:t>
            </a:r>
            <a:endParaRPr b="0" lang="en-GB" sz="2200" spc="-1" strike="noStrike">
              <a:latin typeface="Arial"/>
            </a:endParaRPr>
          </a:p>
          <a:p>
            <a:pPr>
              <a:lnSpc>
                <a:spcPct val="100000"/>
              </a:lnSpc>
            </a:pPr>
            <a:endParaRPr b="0" lang="en-GB" sz="2200" spc="-1" strike="noStrike">
              <a:latin typeface="Arial"/>
            </a:endParaRPr>
          </a:p>
          <a:p>
            <a:pPr>
              <a:lnSpc>
                <a:spcPct val="100000"/>
              </a:lnSpc>
            </a:pPr>
            <a:endParaRPr b="0" lang="en-GB" sz="2200" spc="-1" strike="noStrike">
              <a:latin typeface="Arial"/>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31" name="Picture 3" descr=""/>
          <p:cNvPicPr/>
          <p:nvPr/>
        </p:nvPicPr>
        <p:blipFill>
          <a:blip r:embed="rId1"/>
          <a:stretch/>
        </p:blipFill>
        <p:spPr>
          <a:xfrm>
            <a:off x="2293560" y="0"/>
            <a:ext cx="7181280" cy="686232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Les facteurs de risque de VBG </a:t>
            </a:r>
            <a:endParaRPr b="0" lang="en-US" sz="4000" spc="-1" strike="noStrike">
              <a:solidFill>
                <a:srgbClr val="000000"/>
              </a:solidFill>
              <a:latin typeface="Franklin Gothic Book"/>
            </a:endParaRPr>
          </a:p>
        </p:txBody>
      </p:sp>
      <p:sp>
        <p:nvSpPr>
          <p:cNvPr id="233" name="TextShape 2"/>
          <p:cNvSpPr txBox="1"/>
          <p:nvPr/>
        </p:nvSpPr>
        <p:spPr>
          <a:xfrm>
            <a:off x="716760" y="1959480"/>
            <a:ext cx="10698120" cy="4022280"/>
          </a:xfrm>
          <a:prstGeom prst="rect">
            <a:avLst/>
          </a:prstGeom>
          <a:noFill/>
          <a:ln w="9360">
            <a:noFill/>
          </a:ln>
        </p:spPr>
        <p:txBody>
          <a:bodyPr lIns="45720" rIns="45720"/>
          <a:p>
            <a:pPr marL="90360" indent="-90000">
              <a:lnSpc>
                <a:spcPct val="100000"/>
              </a:lnSpc>
              <a:spcBef>
                <a:spcPts val="1199"/>
              </a:spcBef>
              <a:spcAft>
                <a:spcPts val="201"/>
              </a:spcAft>
              <a:buClr>
                <a:srgbClr val="e8722d"/>
              </a:buClr>
              <a:buFont typeface="Tw Cen MT"/>
              <a:buChar char=" "/>
            </a:pPr>
            <a:r>
              <a:rPr b="1" lang="en-US" sz="2400" spc="29" strike="noStrike">
                <a:solidFill>
                  <a:srgbClr val="0d0d0d"/>
                </a:solidFill>
                <a:latin typeface="Franklin Gothic Book"/>
                <a:ea typeface="MS PGothic"/>
              </a:rPr>
              <a:t>Qu'est-ce qui pourrait rendre une personne handicapée vulnérable à la maltraitance ?</a:t>
            </a:r>
            <a:endParaRPr b="0" lang="en-US" sz="2400" spc="-1" strike="noStrike">
              <a:solidFill>
                <a:srgbClr val="5a6378"/>
              </a:solidFill>
              <a:latin typeface="Franklin Gothic Book"/>
            </a:endParaRPr>
          </a:p>
          <a:p>
            <a:pPr>
              <a:lnSpc>
                <a:spcPct val="100000"/>
              </a:lnSpc>
              <a:spcBef>
                <a:spcPts val="1199"/>
              </a:spcBef>
              <a:spcAft>
                <a:spcPts val="201"/>
              </a:spcAft>
            </a:pPr>
            <a:endParaRPr b="0" lang="en-US" sz="24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400" spc="29" strike="noStrike">
                <a:solidFill>
                  <a:srgbClr val="0d0d0d"/>
                </a:solidFill>
                <a:latin typeface="Franklin Gothic Book"/>
                <a:ea typeface="MS PGothic"/>
              </a:rPr>
              <a:t> </a:t>
            </a:r>
            <a:r>
              <a:rPr b="0" lang="en-US" sz="2400" spc="29" strike="noStrike">
                <a:solidFill>
                  <a:srgbClr val="0d0d0d"/>
                </a:solidFill>
                <a:latin typeface="Franklin Gothic Book"/>
                <a:ea typeface="MS PGothic"/>
              </a:rPr>
              <a:t>Perception des capacités des personnes handicapées</a:t>
            </a:r>
            <a:endParaRPr b="0" lang="en-US" sz="24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400" spc="29" strike="noStrike">
                <a:solidFill>
                  <a:srgbClr val="0d0d0d"/>
                </a:solidFill>
                <a:latin typeface="Franklin Gothic Book"/>
                <a:ea typeface="MS PGothic"/>
              </a:rPr>
              <a:t> </a:t>
            </a:r>
            <a:r>
              <a:rPr b="0" lang="en-US" sz="2400" spc="29" strike="noStrike">
                <a:solidFill>
                  <a:srgbClr val="0d0d0d"/>
                </a:solidFill>
                <a:latin typeface="Franklin Gothic Book"/>
                <a:ea typeface="MS PGothic"/>
              </a:rPr>
              <a:t>Isolement social </a:t>
            </a:r>
            <a:endParaRPr b="0" lang="en-US" sz="24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400" spc="29" strike="noStrike">
                <a:solidFill>
                  <a:srgbClr val="0d0d0d"/>
                </a:solidFill>
                <a:latin typeface="Franklin Gothic Book"/>
                <a:ea typeface="MS PGothic"/>
              </a:rPr>
              <a:t> </a:t>
            </a:r>
            <a:r>
              <a:rPr b="0" lang="en-US" sz="2400" spc="29" strike="noStrike">
                <a:solidFill>
                  <a:srgbClr val="0d0d0d"/>
                </a:solidFill>
                <a:latin typeface="Franklin Gothic Book"/>
                <a:ea typeface="MS PGothic"/>
              </a:rPr>
              <a:t>Perte des mécanismes familiaux et communautaires de soutien</a:t>
            </a:r>
            <a:endParaRPr b="0" lang="en-US" sz="2400" spc="-1" strike="noStrike">
              <a:solidFill>
                <a:srgbClr val="5a6378"/>
              </a:solidFill>
              <a:latin typeface="Franklin Gothic Book"/>
            </a:endParaRPr>
          </a:p>
          <a:p>
            <a:pPr lvl="1" marL="442800" indent="-313920">
              <a:lnSpc>
                <a:spcPct val="100000"/>
              </a:lnSpc>
              <a:spcBef>
                <a:spcPts val="201"/>
              </a:spcBef>
              <a:spcAft>
                <a:spcPts val="400"/>
              </a:spcAft>
              <a:buClr>
                <a:srgbClr val="e8722d"/>
              </a:buClr>
              <a:buFont typeface="Wingdings 3" charset="2"/>
              <a:buChar char=""/>
            </a:pPr>
            <a:r>
              <a:rPr b="0" lang="en-US" sz="2400" spc="29" strike="noStrike">
                <a:solidFill>
                  <a:srgbClr val="0d0d0d"/>
                </a:solidFill>
                <a:latin typeface="Franklin Gothic Book"/>
                <a:ea typeface="MS PGothic"/>
              </a:rPr>
              <a:t> </a:t>
            </a:r>
            <a:r>
              <a:rPr b="0" lang="en-US" sz="2400" spc="29" strike="noStrike">
                <a:solidFill>
                  <a:srgbClr val="0d0d0d"/>
                </a:solidFill>
                <a:latin typeface="Franklin Gothic Book"/>
                <a:ea typeface="MS PGothic"/>
              </a:rPr>
              <a:t>Questions exagérées de pouvoir et de contrôle </a:t>
            </a:r>
            <a:endParaRPr b="0" lang="en-US" sz="2400" spc="-1" strike="noStrike">
              <a:solidFill>
                <a:srgbClr val="5a6378"/>
              </a:solidFill>
              <a:latin typeface="Franklin Gothic Book"/>
            </a:endParaRPr>
          </a:p>
          <a:p>
            <a:endParaRPr b="0" lang="en-US" sz="2400" spc="-1" strike="noStrike">
              <a:solidFill>
                <a:srgbClr val="5a6378"/>
              </a:solidFill>
              <a:latin typeface="Franklin Gothic Book"/>
            </a:endParaRPr>
          </a:p>
          <a:p>
            <a:endParaRPr b="0" lang="en-US" sz="2400" spc="-1" strike="noStrike">
              <a:solidFill>
                <a:srgbClr val="5a6378"/>
              </a:solidFill>
              <a:latin typeface="Franklin Gothic Book"/>
            </a:endParaRPr>
          </a:p>
          <a:p>
            <a:pPr>
              <a:lnSpc>
                <a:spcPct val="110000"/>
              </a:lnSpc>
              <a:spcBef>
                <a:spcPts val="1199"/>
              </a:spcBef>
              <a:spcAft>
                <a:spcPts val="201"/>
              </a:spcAft>
            </a:pPr>
            <a:endParaRPr b="0" lang="en-US" sz="2400" spc="-1" strike="noStrike">
              <a:solidFill>
                <a:srgbClr val="5a6378"/>
              </a:solidFill>
              <a:latin typeface="Franklin Gothic Book"/>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TextShape 1"/>
          <p:cNvSpPr txBox="1"/>
          <p:nvPr/>
        </p:nvSpPr>
        <p:spPr>
          <a:xfrm>
            <a:off x="663120" y="2419560"/>
            <a:ext cx="4769280" cy="1545120"/>
          </a:xfrm>
          <a:prstGeom prst="rect">
            <a:avLst/>
          </a:prstGeom>
          <a:noFill/>
          <a:ln>
            <a:noFill/>
          </a:ln>
        </p:spPr>
        <p:txBody>
          <a:bodyPr anchor="ctr">
            <a:normAutofit/>
          </a:bodyPr>
          <a:p>
            <a:pPr algn="ctr">
              <a:lnSpc>
                <a:spcPct val="100000"/>
              </a:lnSpc>
            </a:pPr>
            <a:r>
              <a:rPr b="0" lang="en-US" sz="4400" spc="299" strike="noStrike" cap="all">
                <a:solidFill>
                  <a:srgbClr val="ffffff"/>
                </a:solidFill>
                <a:latin typeface="Franklin Gothic Medium"/>
                <a:ea typeface="MS PGothic"/>
              </a:rPr>
              <a:t>Activité :</a:t>
            </a:r>
            <a:br/>
            <a:r>
              <a:rPr b="0" lang="en-US" sz="4400" spc="299" strike="noStrike" cap="all">
                <a:solidFill>
                  <a:srgbClr val="ffffff"/>
                </a:solidFill>
                <a:latin typeface="Franklin Gothic Medium"/>
                <a:ea typeface="MS PGothic"/>
              </a:rPr>
              <a:t>Accès aux services des survivantes handicapées </a:t>
            </a:r>
            <a:endParaRPr b="0" lang="en-US" sz="4400" spc="-1" strike="noStrike">
              <a:solidFill>
                <a:srgbClr val="000000"/>
              </a:solidFill>
              <a:latin typeface="Franklin Gothic Book"/>
            </a:endParaRPr>
          </a:p>
        </p:txBody>
      </p:sp>
      <p:sp>
        <p:nvSpPr>
          <p:cNvPr id="235" name="TextShape 2"/>
          <p:cNvSpPr txBox="1"/>
          <p:nvPr/>
        </p:nvSpPr>
        <p:spPr>
          <a:xfrm>
            <a:off x="7004520" y="1020960"/>
            <a:ext cx="4813920" cy="5052960"/>
          </a:xfrm>
          <a:prstGeom prst="rect">
            <a:avLst/>
          </a:prstGeom>
          <a:noFill/>
          <a:ln w="9360">
            <a:noFill/>
          </a:ln>
        </p:spPr>
        <p:txBody>
          <a:bodyPr lIns="45720" rIns="45720" anchor="ctr"/>
          <a:p>
            <a:pPr>
              <a:lnSpc>
                <a:spcPct val="100000"/>
              </a:lnSpc>
              <a:spcBef>
                <a:spcPts val="1199"/>
              </a:spcBef>
              <a:spcAft>
                <a:spcPts val="2401"/>
              </a:spcAft>
            </a:pPr>
            <a:endParaRPr b="0" lang="en-US" sz="2200" spc="-1" strike="noStrike">
              <a:solidFill>
                <a:srgbClr val="5a6378"/>
              </a:solidFill>
              <a:latin typeface="Franklin Gothic Book"/>
            </a:endParaRPr>
          </a:p>
          <a:p>
            <a:pPr marL="457200" indent="-456840">
              <a:lnSpc>
                <a:spcPct val="100000"/>
              </a:lnSpc>
              <a:spcBef>
                <a:spcPts val="1199"/>
              </a:spcBef>
              <a:spcAft>
                <a:spcPts val="2401"/>
              </a:spcAft>
              <a:buBlip>
                <a:blip r:embed="rId1"/>
              </a:buBlip>
            </a:pPr>
            <a:r>
              <a:rPr b="0" lang="en-US" sz="2000" spc="-1" strike="noStrike">
                <a:solidFill>
                  <a:srgbClr val="5a6378"/>
                </a:solidFill>
                <a:latin typeface="Franklin Gothic Book"/>
                <a:ea typeface="MS PGothic"/>
              </a:rPr>
              <a:t>Quels sont les obstacles auxquels les survivantes handicapées peuvent être confrontées lorsqu'elles accèdent aux services de VBG ?</a:t>
            </a:r>
            <a:endParaRPr b="0" lang="en-US" sz="2000" spc="-1" strike="noStrike">
              <a:solidFill>
                <a:srgbClr val="5a6378"/>
              </a:solidFill>
              <a:latin typeface="Franklin Gothic Book"/>
            </a:endParaRPr>
          </a:p>
          <a:p>
            <a:pPr marL="457200" indent="-456840">
              <a:lnSpc>
                <a:spcPct val="100000"/>
              </a:lnSpc>
              <a:spcBef>
                <a:spcPts val="1199"/>
              </a:spcBef>
              <a:spcAft>
                <a:spcPts val="2401"/>
              </a:spcAft>
              <a:buBlip>
                <a:blip r:embed="rId2"/>
              </a:buBlip>
            </a:pPr>
            <a:r>
              <a:rPr b="0" lang="en-US" sz="2000" spc="-1" strike="noStrike">
                <a:solidFill>
                  <a:srgbClr val="5a6378"/>
                </a:solidFill>
                <a:latin typeface="Franklin Gothic Book"/>
                <a:ea typeface="MS PGothic"/>
              </a:rPr>
              <a:t>Dans quelle mesure votre organisme/programme s'adresse-t-il actuellement aux personnes handicapées ? </a:t>
            </a:r>
            <a:endParaRPr b="0" lang="en-US" sz="2000" spc="-1" strike="noStrike">
              <a:solidFill>
                <a:srgbClr val="5a6378"/>
              </a:solidFill>
              <a:latin typeface="Franklin Gothic Book"/>
            </a:endParaRPr>
          </a:p>
          <a:p>
            <a:pPr marL="457200" indent="-456840">
              <a:lnSpc>
                <a:spcPct val="100000"/>
              </a:lnSpc>
              <a:spcBef>
                <a:spcPts val="1199"/>
              </a:spcBef>
              <a:spcAft>
                <a:spcPts val="2401"/>
              </a:spcAft>
              <a:buBlip>
                <a:blip r:embed="rId3"/>
              </a:buBlip>
            </a:pPr>
            <a:r>
              <a:rPr b="0" lang="en-US" sz="2000" spc="-1" strike="noStrike">
                <a:solidFill>
                  <a:srgbClr val="5a6378"/>
                </a:solidFill>
                <a:latin typeface="Franklin Gothic Book"/>
                <a:ea typeface="MS PGothic"/>
              </a:rPr>
              <a:t>Quels sont les éléments positifs de la réponse de votre programme aux personnes handicapées ? </a:t>
            </a:r>
            <a:endParaRPr b="0" lang="en-US" sz="2000" spc="-1" strike="noStrike">
              <a:solidFill>
                <a:srgbClr val="5a6378"/>
              </a:solidFill>
              <a:latin typeface="Franklin Gothic Book"/>
            </a:endParaRPr>
          </a:p>
          <a:p>
            <a:pPr marL="457200" indent="-456840">
              <a:lnSpc>
                <a:spcPct val="100000"/>
              </a:lnSpc>
              <a:spcBef>
                <a:spcPts val="1199"/>
              </a:spcBef>
              <a:spcAft>
                <a:spcPts val="2401"/>
              </a:spcAft>
              <a:buBlip>
                <a:blip r:embed="rId4"/>
              </a:buBlip>
            </a:pPr>
            <a:r>
              <a:rPr b="0" lang="en-US" sz="2000" spc="-1" strike="noStrike">
                <a:solidFill>
                  <a:srgbClr val="5a6378"/>
                </a:solidFill>
                <a:latin typeface="Franklin Gothic Book"/>
                <a:ea typeface="MS PGothic"/>
              </a:rPr>
              <a:t>De quelle manière votre programme peut-il être amélioré ?</a:t>
            </a:r>
            <a:endParaRPr b="0" lang="en-US" sz="2000" spc="-1" strike="noStrike">
              <a:solidFill>
                <a:srgbClr val="5a6378"/>
              </a:solidFill>
              <a:latin typeface="Franklin Gothic Book"/>
            </a:endParaRPr>
          </a:p>
          <a:p>
            <a:pPr>
              <a:lnSpc>
                <a:spcPct val="100000"/>
              </a:lnSpc>
              <a:spcBef>
                <a:spcPts val="1199"/>
              </a:spcBef>
              <a:spcAft>
                <a:spcPts val="2401"/>
              </a:spcAft>
            </a:pPr>
            <a:endParaRPr b="0" lang="en-US" sz="2000" spc="-1" strike="noStrike">
              <a:solidFill>
                <a:srgbClr val="5a6378"/>
              </a:solidFill>
              <a:latin typeface="Franklin Gothic Book"/>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TextShape 1"/>
          <p:cNvSpPr txBox="1"/>
          <p:nvPr/>
        </p:nvSpPr>
        <p:spPr>
          <a:xfrm>
            <a:off x="375120" y="204120"/>
            <a:ext cx="11435760" cy="1136160"/>
          </a:xfrm>
          <a:prstGeom prst="rect">
            <a:avLst/>
          </a:prstGeom>
          <a:noFill/>
          <a:ln>
            <a:noFill/>
          </a:ln>
        </p:spPr>
        <p:txBody>
          <a:bodyPr anchor="ctr"/>
          <a:p>
            <a:pPr>
              <a:lnSpc>
                <a:spcPct val="100000"/>
              </a:lnSpc>
            </a:pPr>
            <a:r>
              <a:rPr b="0" lang="en-US" sz="4000" spc="97" strike="noStrike" cap="all">
                <a:solidFill>
                  <a:srgbClr val="ffffff"/>
                </a:solidFill>
                <a:latin typeface="Franklin Gothic Medium"/>
                <a:ea typeface="MS PGothic"/>
              </a:rPr>
              <a:t>Obstacles aux soins</a:t>
            </a:r>
            <a:endParaRPr b="0" lang="en-US" sz="4000" spc="-1" strike="noStrike">
              <a:solidFill>
                <a:srgbClr val="000000"/>
              </a:solidFill>
              <a:latin typeface="Franklin Gothic Book"/>
            </a:endParaRPr>
          </a:p>
        </p:txBody>
      </p:sp>
      <p:sp>
        <p:nvSpPr>
          <p:cNvPr id="237" name="TextShape 2"/>
          <p:cNvSpPr txBox="1"/>
          <p:nvPr/>
        </p:nvSpPr>
        <p:spPr>
          <a:xfrm>
            <a:off x="985680" y="2095560"/>
            <a:ext cx="9720000" cy="4022280"/>
          </a:xfrm>
          <a:prstGeom prst="rect">
            <a:avLst/>
          </a:prstGeom>
          <a:noFill/>
          <a:ln w="9360">
            <a:noFill/>
          </a:ln>
        </p:spPr>
        <p:txBody>
          <a:bodyPr lIns="45720" rIns="45720"/>
          <a:p>
            <a:pPr marL="90360" indent="-456840">
              <a:lnSpc>
                <a:spcPct val="100000"/>
              </a:lnSpc>
              <a:spcBef>
                <a:spcPts val="1199"/>
              </a:spcBef>
              <a:spcAft>
                <a:spcPts val="201"/>
              </a:spcAft>
              <a:buClr>
                <a:srgbClr val="e8722d"/>
              </a:buClr>
              <a:buFont typeface="Arial"/>
              <a:buChar char="•"/>
            </a:pPr>
            <a:r>
              <a:rPr b="0" lang="en-US" sz="2200" spc="29" strike="noStrike">
                <a:solidFill>
                  <a:srgbClr val="5a6378"/>
                </a:solidFill>
                <a:latin typeface="Franklin Gothic Book"/>
                <a:ea typeface="MS PGothic"/>
              </a:rPr>
              <a:t> </a:t>
            </a:r>
            <a:r>
              <a:rPr b="0" lang="en-US" sz="2200" spc="29" strike="noStrike">
                <a:solidFill>
                  <a:srgbClr val="000000"/>
                </a:solidFill>
                <a:latin typeface="Franklin Gothic Book"/>
                <a:ea typeface="MS PGothic"/>
              </a:rPr>
              <a:t>Stigmatisation et discrimination</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Communication </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Manque de compétences de la part des prestataires de services</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Relations avec les personnes responsables des survivantes</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Peur de ne pas être cru</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Barrières physiques (par exemple transport, coût)</a:t>
            </a:r>
            <a:endParaRPr b="0" lang="en-US" sz="2200" spc="-1" strike="noStrike">
              <a:solidFill>
                <a:srgbClr val="5a6378"/>
              </a:solidFill>
              <a:latin typeface="Franklin Gothic Book"/>
            </a:endParaRPr>
          </a:p>
          <a:p>
            <a:pPr marL="90360" indent="-456840">
              <a:lnSpc>
                <a:spcPct val="100000"/>
              </a:lnSpc>
              <a:spcBef>
                <a:spcPts val="1199"/>
              </a:spcBef>
              <a:spcAft>
                <a:spcPts val="201"/>
              </a:spcAft>
              <a:buClr>
                <a:srgbClr val="e8722d"/>
              </a:buClr>
              <a:buFont typeface="Arial"/>
              <a:buChar char="•"/>
            </a:pPr>
            <a:r>
              <a:rPr b="0" lang="en-US" sz="2200" spc="29" strike="noStrike">
                <a:solidFill>
                  <a:srgbClr val="000000"/>
                </a:solidFill>
                <a:latin typeface="Franklin Gothic Book"/>
                <a:ea typeface="MS PGothic"/>
              </a:rPr>
              <a:t> </a:t>
            </a:r>
            <a:r>
              <a:rPr b="0" lang="en-US" sz="2200" spc="29" strike="noStrike">
                <a:solidFill>
                  <a:srgbClr val="000000"/>
                </a:solidFill>
                <a:latin typeface="Franklin Gothic Book"/>
                <a:ea typeface="MS PGothic"/>
              </a:rPr>
              <a:t>Problèmes de confidentialité </a:t>
            </a:r>
            <a:endParaRPr b="0" lang="en-US" sz="2200" spc="-1" strike="noStrike">
              <a:solidFill>
                <a:srgbClr val="5a6378"/>
              </a:solidFill>
              <a:latin typeface="Franklin Gothic Book"/>
            </a:endParaRPr>
          </a:p>
          <a:p>
            <a:pPr>
              <a:lnSpc>
                <a:spcPct val="100000"/>
              </a:lnSpc>
              <a:spcBef>
                <a:spcPts val="1199"/>
              </a:spcBef>
              <a:spcAft>
                <a:spcPts val="201"/>
              </a:spcAft>
            </a:pPr>
            <a:endParaRPr b="0" lang="en-US" sz="2200" spc="-1" strike="noStrike">
              <a:solidFill>
                <a:srgbClr val="5a6378"/>
              </a:solidFill>
              <a:latin typeface="Franklin Gothic Book"/>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Integral</Template>
  <TotalTime>8756</TotalTime>
  <Application>LibreOffice/5.4.1.2$Windows_X86_64 LibreOffice_project/ea7cb86e6eeb2bf3a5af73a8f7777ac570321527</Application>
  <Words>2746</Words>
  <Paragraphs>476</Paragraphs>
  <Company>IRC</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2016-02-24T17:55:23Z</dcterms:created>
  <dc:creator>Jessica Dalpe</dc:creator>
  <dc:description/>
  <dc:language>en-GB</dc:language>
  <cp:lastModifiedBy/>
  <dcterms:modified xsi:type="dcterms:W3CDTF">2017-09-13T15:05:03Z</dcterms:modified>
  <cp:revision>83</cp:revision>
  <dc:subject/>
  <dc:title>Case management responses to intimate partner violence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IRC</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20</vt:i4>
  </property>
  <property fmtid="{D5CDD505-2E9C-101B-9397-08002B2CF9AE}" pid="9" name="PresentationFormat">
    <vt:lpwstr>Custom</vt:lpwstr>
  </property>
  <property fmtid="{D5CDD505-2E9C-101B-9397-08002B2CF9AE}" pid="10" name="ScaleCrop">
    <vt:bool>0</vt:bool>
  </property>
  <property fmtid="{D5CDD505-2E9C-101B-9397-08002B2CF9AE}" pid="11" name="ShareDoc">
    <vt:bool>0</vt:bool>
  </property>
  <property fmtid="{D5CDD505-2E9C-101B-9397-08002B2CF9AE}" pid="12" name="Slides">
    <vt:i4>21</vt:i4>
  </property>
</Properties>
</file>